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comments/modernComment_1227_42009E55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4"/>
  </p:sldMasterIdLst>
  <p:notesMasterIdLst>
    <p:notesMasterId r:id="rId72"/>
  </p:notesMasterIdLst>
  <p:sldIdLst>
    <p:sldId id="256" r:id="rId5"/>
    <p:sldId id="4645" r:id="rId6"/>
    <p:sldId id="4530" r:id="rId7"/>
    <p:sldId id="4531" r:id="rId8"/>
    <p:sldId id="4533" r:id="rId9"/>
    <p:sldId id="4532" r:id="rId10"/>
    <p:sldId id="4534" r:id="rId11"/>
    <p:sldId id="4543" r:id="rId12"/>
    <p:sldId id="4536" r:id="rId13"/>
    <p:sldId id="4535" r:id="rId14"/>
    <p:sldId id="4544" r:id="rId15"/>
    <p:sldId id="4546" r:id="rId16"/>
    <p:sldId id="4547" r:id="rId17"/>
    <p:sldId id="4651" r:id="rId18"/>
    <p:sldId id="4652" r:id="rId19"/>
    <p:sldId id="4548" r:id="rId20"/>
    <p:sldId id="4552" r:id="rId21"/>
    <p:sldId id="4565" r:id="rId22"/>
    <p:sldId id="4646" r:id="rId23"/>
    <p:sldId id="4647" r:id="rId24"/>
    <p:sldId id="4566" r:id="rId25"/>
    <p:sldId id="4551" r:id="rId26"/>
    <p:sldId id="4561" r:id="rId27"/>
    <p:sldId id="4558" r:id="rId28"/>
    <p:sldId id="4563" r:id="rId29"/>
    <p:sldId id="4590" r:id="rId30"/>
    <p:sldId id="4591" r:id="rId31"/>
    <p:sldId id="4592" r:id="rId32"/>
    <p:sldId id="4593" r:id="rId33"/>
    <p:sldId id="4594" r:id="rId34"/>
    <p:sldId id="4595" r:id="rId35"/>
    <p:sldId id="4596" r:id="rId36"/>
    <p:sldId id="4597" r:id="rId37"/>
    <p:sldId id="4598" r:id="rId38"/>
    <p:sldId id="4599" r:id="rId39"/>
    <p:sldId id="4600" r:id="rId40"/>
    <p:sldId id="4564" r:id="rId41"/>
    <p:sldId id="4572" r:id="rId42"/>
    <p:sldId id="4573" r:id="rId43"/>
    <p:sldId id="4570" r:id="rId44"/>
    <p:sldId id="4628" r:id="rId45"/>
    <p:sldId id="4655" r:id="rId46"/>
    <p:sldId id="4608" r:id="rId47"/>
    <p:sldId id="4649" r:id="rId48"/>
    <p:sldId id="4621" r:id="rId49"/>
    <p:sldId id="4555" r:id="rId50"/>
    <p:sldId id="4553" r:id="rId51"/>
    <p:sldId id="4567" r:id="rId52"/>
    <p:sldId id="4620" r:id="rId53"/>
    <p:sldId id="4568" r:id="rId54"/>
    <p:sldId id="4569" r:id="rId55"/>
    <p:sldId id="4557" r:id="rId56"/>
    <p:sldId id="4653" r:id="rId57"/>
    <p:sldId id="4560" r:id="rId58"/>
    <p:sldId id="4629" r:id="rId59"/>
    <p:sldId id="4610" r:id="rId60"/>
    <p:sldId id="4617" r:id="rId61"/>
    <p:sldId id="4619" r:id="rId62"/>
    <p:sldId id="4622" r:id="rId63"/>
    <p:sldId id="4623" r:id="rId64"/>
    <p:sldId id="4635" r:id="rId65"/>
    <p:sldId id="4630" r:id="rId66"/>
    <p:sldId id="4586" r:id="rId67"/>
    <p:sldId id="4625" r:id="rId68"/>
    <p:sldId id="4626" r:id="rId69"/>
    <p:sldId id="4634" r:id="rId70"/>
    <p:sldId id="4654" r:id="rId71"/>
  </p:sldIdLst>
  <p:sldSz cx="12192000" cy="6858000"/>
  <p:notesSz cx="6858000" cy="9144000"/>
  <p:custDataLst>
    <p:tags r:id="rId7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371F72A-AD35-008A-0071-72BA93078D5C}" name="Joseph Gonzalez" initials="JG" userId="S::jegonzal@BERKELEY.EDU::11b83800-80ae-4019-a754-e37981ea00b6" providerId="AD"/>
  <p188:author id="{096AC94B-F497-4EFD-5582-3384C9AC4587}" name="Narges Norouzi" initials="" userId="S::norouzi@BERKELEY.EDU::9f8e1a45-5bbf-4e9e-9184-8e17f4a6ab5f" providerId="AD"/>
  <p188:author id="{B1B331D7-DDD9-23F2-0CA6-3D3029BFA8F3}" name="Ozan Bayiz" initials="OB" userId="S::ozanbayiz@BERKELEY.EDU::4840682e-2c2d-46f3-8cfd-c324427bbed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553B"/>
    <a:srgbClr val="A3AFFF"/>
    <a:srgbClr val="636EFA"/>
    <a:srgbClr val="00CC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01617E-4B82-9343-A792-E51598AAE36D}" v="2053" dt="2025-10-07T16:34:13.890"/>
    <p1510:client id="{CBA0E5D0-EC79-0541-842E-401F652753D6}" v="361" dt="2025-10-07T05:42:39.8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30"/>
    <p:restoredTop sz="94668"/>
  </p:normalViewPr>
  <p:slideViewPr>
    <p:cSldViewPr snapToGrid="0">
      <p:cViewPr varScale="1">
        <p:scale>
          <a:sx n="73" d="100"/>
          <a:sy n="73" d="100"/>
        </p:scale>
        <p:origin x="216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presProps" Target="presProps.xml"/><Relationship Id="rId79" Type="http://schemas.microsoft.com/office/2018/10/relationships/authors" Target="author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gs" Target="tags/tag1.xml"/><Relationship Id="rId78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omments/modernComment_1227_42009E5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6694616-C3CE-9847-BFBD-FBBDCE421D3E}" authorId="{B1B331D7-DDD9-23F2-0CA6-3D3029BFA8F3}" created="2025-10-07T03:55:28.335">
    <pc:sldMkLst xmlns:pc="http://schemas.microsoft.com/office/powerpoint/2013/main/command">
      <pc:docMk/>
      <pc:sldMk cId="1107336789" sldId="4647"/>
    </pc:sldMkLst>
    <p188:replyLst>
      <p188:reply id="{5E48D520-398A-E648-B773-66CF7EB5CD2D}" authorId="{B1B331D7-DDD9-23F2-0CA6-3D3029BFA8F3}" created="2025-10-07T03:57:58.955">
        <p188:txBody>
          <a:bodyPr/>
          <a:lstStyle/>
          <a:p>
            <a:r>
              <a:rPr lang="en-US"/>
              <a:t>(this should be clear to students, but the next slide would clear up any misconceptions)</a:t>
            </a:r>
          </a:p>
        </p188:txBody>
      </p188:reply>
    </p188:replyLst>
    <p188:txBody>
      <a:bodyPr/>
      <a:lstStyle/>
      <a:p>
        <a:r>
          <a:rPr lang="en-US"/>
          <a:t>Just a suggestion, feel free to accept/modify/reject.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410CA-17C9-B34B-A2BF-57EA524460F6}" type="datetimeFigureOut">
              <a:rPr lang="en-US" smtClean="0"/>
              <a:t>10/7/25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C9891-9962-9441-A721-FD8C92AA1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335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C9891-9962-9441-A721-FD8C92AA17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751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ED4B4-1E48-4FCA-0AE2-DE376158D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7E4436-938E-DC06-32C4-4F62AE464B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60AD8A-869F-50EC-28D2-3B6257C5DA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6AE02-E598-9A48-9517-C04D29EAD9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32B9E8-698A-8948-9227-39339D24573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Regular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Regula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7707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95C03-BB7B-8250-B7D0-EDBA2F382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28C634-4FCD-4DC4-8C47-DC078A70C8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6B3D8D-7C3B-4D4A-95A7-2DEC015852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6D1DF-89A7-44D5-3AB9-49201B626E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32B9E8-698A-8948-9227-39339D24573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Regular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Regula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0027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0759F-79B0-68E7-3D3B-C001E6012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66035B-7F1F-A38A-4F23-3A15D571E5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3A54EB-4610-A1DC-29E0-E34EDF372A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7D48F-544F-F2FF-E4A0-E75FF56EB1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32B9E8-698A-8948-9227-39339D24573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Regular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Regula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73124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ACD31-2778-504A-7760-1B3260835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E70FCB-3F3D-F69A-BD18-EA5EC000AF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41A12B-F528-A7A5-52CE-EDB7113337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6CC1C-076E-1A57-F805-DC42AC6094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32B9E8-698A-8948-9227-39339D24573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Regular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Regula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737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94444-40B0-BD03-4783-F51591393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10CA75-3BC1-47C7-D509-F6D8011CCF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C323C4-7D7B-D08E-41B5-4268DE0CC0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EA5757-9D01-96D2-D261-FB5B910BCD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32B9E8-698A-8948-9227-39339D24573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Regular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Regula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15213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2AA63-B15B-23A5-FAF6-008492C21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D9F163-9E0B-8116-164C-B5FE2E8740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14DA7C-D6E5-EA79-1B53-BAF5A803D0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1F708-C249-746D-8FE2-2D90E964D7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32B9E8-698A-8948-9227-39339D24573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Regular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Regula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10734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21D14-1CC0-6434-136E-8BEF296C6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21C7C7-23CC-B239-E028-8A3C03129A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4D1996-F15A-026D-1029-6A647A63EE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A8CF8-7321-C6F7-286C-5FED3E438D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32B9E8-698A-8948-9227-39339D24573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Regular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Regula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00359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C9891-9962-9441-A721-FD8C92AA171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936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C9891-9962-9441-A721-FD8C92AA171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6262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tau max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C9891-9962-9441-A721-FD8C92AA171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78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C9891-9962-9441-A721-FD8C92AA17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190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C9891-9962-9441-A721-FD8C92AA171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35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C9891-9962-9441-A721-FD8C92AA171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5679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0349A-9A34-BC5E-4CB5-F50E45B55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9527D9-204A-D672-8AC6-BBC0FFD77D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0071D8-095B-A547-2E94-3A4BBCEE1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239F2-1D81-9440-8512-F815CE506A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C9891-9962-9441-A721-FD8C92AA171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411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78E58-A300-BFC5-477C-C1FA5520B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1FF9FA-5A2E-6163-3132-D02C5DA0AB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1BCAD1-1ACE-907F-F5A9-77FF0BC70E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\alpha = U^T (w-w^*)</a:t>
            </a:r>
          </a:p>
          <a:p>
            <a:r>
              <a:rPr lang="en-US"/>
              <a:t>U * \alpha = U * U^T (w-w^*) = w-w^*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AB5A1D-6C82-7FF8-7313-2978FDB248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C9891-9962-9441-A721-FD8C92AA171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5299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0BF64-1DBA-A8CF-C401-3DFA279FB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8D9C38-BF78-D833-07E0-90AC47A292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2E44F2-BBA8-36AD-09C2-235782276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\alpha = U^T (w-w^*)</a:t>
            </a:r>
          </a:p>
          <a:p>
            <a:r>
              <a:rPr lang="en-US"/>
              <a:t>U * \alpha = U * U^T (w-w^*) = w-w^*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82787-8985-AC0F-2489-A261B19763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C9891-9962-9441-A721-FD8C92AA171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7651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Move the goal earlier and then the derivation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C9891-9962-9441-A721-FD8C92AA171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2789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F04D2-B6E8-C825-A640-47D6160BE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C6B702-E650-1CF9-2FFF-5AFD3521AC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1F7BEF-9F1D-BB5F-D457-DEC3C31707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67603-BB9D-8C08-F02B-07569CDB22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C9891-9962-9441-A721-FD8C92AA171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5918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C9891-9962-9441-A721-FD8C92AA171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972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C9891-9962-9441-A721-FD8C92AA171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06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C9891-9962-9441-A721-FD8C92AA17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105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C9891-9962-9441-A721-FD8C92AA17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683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C9891-9962-9441-A721-FD8C92AA17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48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EC030-586E-1851-8FF4-D51C46247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627E45-DBF9-8ED8-E976-393B58320E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337AE9-33E5-AB34-8C90-BAB6B10B2E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4D00C-FC4C-4360-BAE0-827168F6C8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32B9E8-698A-8948-9227-39339D24573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Regular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Regula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4689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C9162-F3EE-98E8-EF04-30EB64BED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566884-0D67-EEB2-4076-D411B416F5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8416FD-10D3-867F-FD5C-8760BC562A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5D2AB-6B16-1BAF-684E-ED0840A719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32B9E8-698A-8948-9227-39339D24573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Regular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Regula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8892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2F435-BCC5-CFE3-4D05-E200187EA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0C1F7D-9CA2-CD10-348A-5E34E210A5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F4D7C-E125-DD43-99C9-B561437759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8DD73-2892-C4A4-55BB-9974179E74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32B9E8-698A-8948-9227-39339D24573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Regular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Regula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6969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A4722-C3DE-A405-5683-7185BB455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09A202-17BF-A9BF-31E3-5D4CB91872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9A5A8F-5A2E-4D8F-2CD6-328B012DFB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673BF-D62B-C300-6EBD-BDBD2398A8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32B9E8-698A-8948-9227-39339D24573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 Regular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 Regula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805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E0A55-7998-00FF-F7C0-FDF81AB27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ECE7C-F239-264E-B78C-BA7850715F60}" type="datetimeFigureOut">
              <a:rPr lang="en-US" smtClean="0"/>
              <a:t>10/7/25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9381-942E-F6E2-1EBD-3BB4A7BB2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BF284-81D8-19B7-9BA7-8F9E4A1DA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00127-D174-8342-BE7B-47BD4EF0A9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B09CF68-5EA9-58C3-1615-E7ED5142A2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645" y="1832964"/>
            <a:ext cx="10515601" cy="2387600"/>
          </a:xfrm>
        </p:spPr>
        <p:txBody>
          <a:bodyPr anchor="ctr"/>
          <a:lstStyle>
            <a:lvl1pPr algn="l">
              <a:defRPr sz="5999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85C3985-6E75-9EE7-0E2F-009220A26E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8645" y="1086749"/>
            <a:ext cx="11653355" cy="665252"/>
          </a:xfr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anchor="ctr"/>
          <a:lstStyle>
            <a:lvl1pPr marL="0" indent="0" algn="l">
              <a:buNone/>
              <a:defRPr sz="2399">
                <a:solidFill>
                  <a:schemeClr val="accent2"/>
                </a:solidFill>
              </a:defRPr>
            </a:lvl1pPr>
            <a:lvl2pPr marL="457181" indent="0" algn="ctr">
              <a:buNone/>
              <a:defRPr sz="1999"/>
            </a:lvl2pPr>
            <a:lvl3pPr marL="914361" indent="0" algn="ctr">
              <a:buNone/>
              <a:defRPr sz="1799"/>
            </a:lvl3pPr>
            <a:lvl4pPr marL="1371542" indent="0" algn="ctr">
              <a:buNone/>
              <a:defRPr sz="1601"/>
            </a:lvl4pPr>
            <a:lvl5pPr marL="1828721" indent="0" algn="ctr">
              <a:buNone/>
              <a:defRPr sz="1601"/>
            </a:lvl5pPr>
            <a:lvl6pPr marL="2285902" indent="0" algn="ctr">
              <a:buNone/>
              <a:defRPr sz="1601"/>
            </a:lvl6pPr>
            <a:lvl7pPr marL="2743083" indent="0" algn="ctr">
              <a:buNone/>
              <a:defRPr sz="1601"/>
            </a:lvl7pPr>
            <a:lvl8pPr marL="3200264" indent="0" algn="ctr">
              <a:buNone/>
              <a:defRPr sz="1601"/>
            </a:lvl8pPr>
            <a:lvl9pPr marL="3657444" indent="0" algn="ctr">
              <a:buNone/>
              <a:defRPr sz="1601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5C392481-B1EE-EB04-B061-D01F220E0F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8163" y="4367213"/>
            <a:ext cx="10515601" cy="646112"/>
          </a:xfrm>
        </p:spPr>
        <p:txBody>
          <a:bodyPr>
            <a:normAutofit/>
          </a:bodyPr>
          <a:lstStyle>
            <a:lvl1pPr marL="0" indent="0">
              <a:buNone/>
              <a:defRPr sz="2399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89343-41CB-7938-E014-4524C31978FF}"/>
              </a:ext>
            </a:extLst>
          </p:cNvPr>
          <p:cNvSpPr txBox="1"/>
          <p:nvPr/>
        </p:nvSpPr>
        <p:spPr>
          <a:xfrm>
            <a:off x="538164" y="5186856"/>
            <a:ext cx="7076582" cy="646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US" sz="1799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EECS 189/289, Fall 2025 @ UC Berkeley</a:t>
            </a:r>
            <a:endParaRPr lang="en-US" sz="1799" b="1">
              <a:effectLst/>
            </a:endParaRPr>
          </a:p>
          <a:p>
            <a:pPr rtl="0"/>
            <a:r>
              <a:rPr lang="en-US" sz="1799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Joseph E. Gonzalez and Narges Norouzi</a:t>
            </a:r>
            <a:endParaRPr lang="en-US" sz="1799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70858F-75D4-BD07-B267-464BC0937BF3}"/>
              </a:ext>
            </a:extLst>
          </p:cNvPr>
          <p:cNvSpPr txBox="1"/>
          <p:nvPr userDrawn="1"/>
        </p:nvSpPr>
        <p:spPr>
          <a:xfrm>
            <a:off x="538163" y="5186855"/>
            <a:ext cx="7076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US" sz="18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EECS 189/289, Fall 2025 @ UC Berkeley</a:t>
            </a:r>
            <a:endParaRPr lang="en-US" b="1">
              <a:effectLst/>
            </a:endParaRPr>
          </a:p>
          <a:p>
            <a:pPr rtl="0"/>
            <a:r>
              <a:rPr lang="en-US" sz="18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Joseph E. Gonzalez and Narges Norouzi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437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93D2-F510-63E8-453E-5C367C4B6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1" y="365126"/>
            <a:ext cx="1156716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B554EB-7E10-2440-F7F1-391607CBDC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420" y="1763355"/>
            <a:ext cx="5673566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181" indent="0">
              <a:buNone/>
              <a:defRPr sz="1999" b="1"/>
            </a:lvl2pPr>
            <a:lvl3pPr marL="914361" indent="0">
              <a:buNone/>
              <a:defRPr sz="1799" b="1"/>
            </a:lvl3pPr>
            <a:lvl4pPr marL="1371542" indent="0">
              <a:buNone/>
              <a:defRPr sz="1601" b="1"/>
            </a:lvl4pPr>
            <a:lvl5pPr marL="1828721" indent="0">
              <a:buNone/>
              <a:defRPr sz="1601" b="1"/>
            </a:lvl5pPr>
            <a:lvl6pPr marL="2285902" indent="0">
              <a:buNone/>
              <a:defRPr sz="1601" b="1"/>
            </a:lvl6pPr>
            <a:lvl7pPr marL="2743083" indent="0">
              <a:buNone/>
              <a:defRPr sz="1601" b="1"/>
            </a:lvl7pPr>
            <a:lvl8pPr marL="3200264" indent="0">
              <a:buNone/>
              <a:defRPr sz="1601" b="1"/>
            </a:lvl8pPr>
            <a:lvl9pPr marL="3657444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8D53E-0A09-FA2A-C0B2-AB017F686F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2420" y="2587267"/>
            <a:ext cx="567356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172AB-5A4A-DB17-C1E1-8EE7DFF6C4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8074" y="1763355"/>
            <a:ext cx="5701507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181" indent="0">
              <a:buNone/>
              <a:defRPr sz="1999" b="1"/>
            </a:lvl2pPr>
            <a:lvl3pPr marL="914361" indent="0">
              <a:buNone/>
              <a:defRPr sz="1799" b="1"/>
            </a:lvl3pPr>
            <a:lvl4pPr marL="1371542" indent="0">
              <a:buNone/>
              <a:defRPr sz="1601" b="1"/>
            </a:lvl4pPr>
            <a:lvl5pPr marL="1828721" indent="0">
              <a:buNone/>
              <a:defRPr sz="1601" b="1"/>
            </a:lvl5pPr>
            <a:lvl6pPr marL="2285902" indent="0">
              <a:buNone/>
              <a:defRPr sz="1601" b="1"/>
            </a:lvl6pPr>
            <a:lvl7pPr marL="2743083" indent="0">
              <a:buNone/>
              <a:defRPr sz="1601" b="1"/>
            </a:lvl7pPr>
            <a:lvl8pPr marL="3200264" indent="0">
              <a:buNone/>
              <a:defRPr sz="1601" b="1"/>
            </a:lvl8pPr>
            <a:lvl9pPr marL="3657444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BC119E-793B-2129-CF17-1F3D7BBEAA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8074" y="2587267"/>
            <a:ext cx="570150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E3F166-709A-4294-C207-45D380DFD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ECE7C-F239-264E-B78C-BA7850715F60}" type="datetimeFigureOut">
              <a:rPr lang="en-US" smtClean="0"/>
              <a:t>10/7/25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F6E6E9-CB8F-25DF-1351-57B8B9C1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15267F-A6C2-9C10-0B70-D7D178CB3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00127-D174-8342-BE7B-47BD4EF0A99B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184B1E-0426-48E6-4670-5B745E0DAF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7600" y="0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4F584E-277C-FBE8-0A38-EF02163D8428}"/>
              </a:ext>
            </a:extLst>
          </p:cNvPr>
          <p:cNvSpPr txBox="1"/>
          <p:nvPr userDrawn="1"/>
        </p:nvSpPr>
        <p:spPr>
          <a:xfrm>
            <a:off x="11277600" y="866795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1846379</a:t>
            </a:r>
          </a:p>
        </p:txBody>
      </p:sp>
    </p:spTree>
    <p:extLst>
      <p:ext uri="{BB962C8B-B14F-4D97-AF65-F5344CB8AC3E}">
        <p14:creationId xmlns:p14="http://schemas.microsoft.com/office/powerpoint/2010/main" val="441647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6D680-B66A-9A6F-1136-AAF66502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9061C7-3026-1192-789C-FDE5F605B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ECE7C-F239-264E-B78C-BA7850715F60}" type="datetimeFigureOut">
              <a:rPr lang="en-US" smtClean="0"/>
              <a:t>10/7/25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3BC56-6A03-8BF0-7B0E-9C9DAABDF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98C5A-D0BF-A462-7AB7-ABB023447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00127-D174-8342-BE7B-47BD4EF0A99B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1AC38A-E737-7CD5-44AB-CD149B5B4B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7600" y="0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312666-7DCF-0F48-7360-D706180302C7}"/>
              </a:ext>
            </a:extLst>
          </p:cNvPr>
          <p:cNvSpPr txBox="1"/>
          <p:nvPr userDrawn="1"/>
        </p:nvSpPr>
        <p:spPr>
          <a:xfrm>
            <a:off x="11277600" y="866795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1846379</a:t>
            </a:r>
          </a:p>
        </p:txBody>
      </p:sp>
    </p:spTree>
    <p:extLst>
      <p:ext uri="{BB962C8B-B14F-4D97-AF65-F5344CB8AC3E}">
        <p14:creationId xmlns:p14="http://schemas.microsoft.com/office/powerpoint/2010/main" val="2403284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0BA756-70C6-4C85-E4F7-D160E3E3D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ECE7C-F239-264E-B78C-BA7850715F60}" type="datetimeFigureOut">
              <a:rPr lang="en-US" smtClean="0"/>
              <a:t>10/7/25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87A4BD-1714-AB43-0984-32F919717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3C6DA-4D50-57C4-27EF-903CE2972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00127-D174-8342-BE7B-47BD4EF0A99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620569-C8A9-7CC0-C97E-F9DA8F6516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7600" y="0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749327-9337-1F08-3886-95451EF5A0C8}"/>
              </a:ext>
            </a:extLst>
          </p:cNvPr>
          <p:cNvSpPr txBox="1"/>
          <p:nvPr userDrawn="1"/>
        </p:nvSpPr>
        <p:spPr>
          <a:xfrm>
            <a:off x="11277600" y="866795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1846379</a:t>
            </a:r>
          </a:p>
        </p:txBody>
      </p:sp>
    </p:spTree>
    <p:extLst>
      <p:ext uri="{BB962C8B-B14F-4D97-AF65-F5344CB8AC3E}">
        <p14:creationId xmlns:p14="http://schemas.microsoft.com/office/powerpoint/2010/main" val="32588069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C4023-EB94-1942-AB4A-0037CFA4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1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6F916-3489-0B28-0E7E-CD0344DC1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1684" y="457200"/>
            <a:ext cx="7367896" cy="573811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232822-2F4E-47E1-7A71-B2FC01A1CA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2421" y="2057401"/>
            <a:ext cx="3932237" cy="4137917"/>
          </a:xfrm>
        </p:spPr>
        <p:txBody>
          <a:bodyPr/>
          <a:lstStyle>
            <a:lvl1pPr marL="0" indent="0">
              <a:buNone/>
              <a:defRPr sz="1601"/>
            </a:lvl1pPr>
            <a:lvl2pPr marL="457181" indent="0">
              <a:buNone/>
              <a:defRPr sz="1401"/>
            </a:lvl2pPr>
            <a:lvl3pPr marL="914361" indent="0">
              <a:buNone/>
              <a:defRPr sz="1201"/>
            </a:lvl3pPr>
            <a:lvl4pPr marL="1371542" indent="0">
              <a:buNone/>
              <a:defRPr sz="1000"/>
            </a:lvl4pPr>
            <a:lvl5pPr marL="1828721" indent="0">
              <a:buNone/>
              <a:defRPr sz="1000"/>
            </a:lvl5pPr>
            <a:lvl6pPr marL="2285902" indent="0">
              <a:buNone/>
              <a:defRPr sz="1000"/>
            </a:lvl6pPr>
            <a:lvl7pPr marL="2743083" indent="0">
              <a:buNone/>
              <a:defRPr sz="1000"/>
            </a:lvl7pPr>
            <a:lvl8pPr marL="3200264" indent="0">
              <a:buNone/>
              <a:defRPr sz="1000"/>
            </a:lvl8pPr>
            <a:lvl9pPr marL="365744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EF141B-56CE-250D-A619-B61711E61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ECE7C-F239-264E-B78C-BA7850715F60}" type="datetimeFigureOut">
              <a:rPr lang="en-US" smtClean="0"/>
              <a:t>10/7/25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5F99C1-0728-5763-2D83-4B5CB170D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8E4991-F4CE-8F2D-B879-E6492E584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00127-D174-8342-BE7B-47BD4EF0A99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BE6897-10F6-A912-F163-F2C378F494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7600" y="0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1819A2-1E98-EDBB-F8BE-7C4552394E62}"/>
              </a:ext>
            </a:extLst>
          </p:cNvPr>
          <p:cNvSpPr txBox="1"/>
          <p:nvPr userDrawn="1"/>
        </p:nvSpPr>
        <p:spPr>
          <a:xfrm>
            <a:off x="11277600" y="866795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1846379</a:t>
            </a:r>
          </a:p>
        </p:txBody>
      </p:sp>
    </p:spTree>
    <p:extLst>
      <p:ext uri="{BB962C8B-B14F-4D97-AF65-F5344CB8AC3E}">
        <p14:creationId xmlns:p14="http://schemas.microsoft.com/office/powerpoint/2010/main" val="17878611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D9C22-0C6F-8794-030C-21EFDAE2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B81138-CA67-3ED0-38B4-45AEE2ED14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1" indent="0">
              <a:buNone/>
              <a:defRPr sz="2800"/>
            </a:lvl2pPr>
            <a:lvl3pPr marL="914361" indent="0">
              <a:buNone/>
              <a:defRPr sz="2399"/>
            </a:lvl3pPr>
            <a:lvl4pPr marL="1371542" indent="0">
              <a:buNone/>
              <a:defRPr sz="1999"/>
            </a:lvl4pPr>
            <a:lvl5pPr marL="1828721" indent="0">
              <a:buNone/>
              <a:defRPr sz="1999"/>
            </a:lvl5pPr>
            <a:lvl6pPr marL="2285902" indent="0">
              <a:buNone/>
              <a:defRPr sz="1999"/>
            </a:lvl6pPr>
            <a:lvl7pPr marL="2743083" indent="0">
              <a:buNone/>
              <a:defRPr sz="1999"/>
            </a:lvl7pPr>
            <a:lvl8pPr marL="3200264" indent="0">
              <a:buNone/>
              <a:defRPr sz="1999"/>
            </a:lvl8pPr>
            <a:lvl9pPr marL="3657444" indent="0">
              <a:buNone/>
              <a:defRPr sz="1999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753F3D-758F-E804-9847-6D89A0A3A1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1"/>
            </a:lvl1pPr>
            <a:lvl2pPr marL="457181" indent="0">
              <a:buNone/>
              <a:defRPr sz="1401"/>
            </a:lvl2pPr>
            <a:lvl3pPr marL="914361" indent="0">
              <a:buNone/>
              <a:defRPr sz="1201"/>
            </a:lvl3pPr>
            <a:lvl4pPr marL="1371542" indent="0">
              <a:buNone/>
              <a:defRPr sz="1000"/>
            </a:lvl4pPr>
            <a:lvl5pPr marL="1828721" indent="0">
              <a:buNone/>
              <a:defRPr sz="1000"/>
            </a:lvl5pPr>
            <a:lvl6pPr marL="2285902" indent="0">
              <a:buNone/>
              <a:defRPr sz="1000"/>
            </a:lvl6pPr>
            <a:lvl7pPr marL="2743083" indent="0">
              <a:buNone/>
              <a:defRPr sz="1000"/>
            </a:lvl7pPr>
            <a:lvl8pPr marL="3200264" indent="0">
              <a:buNone/>
              <a:defRPr sz="1000"/>
            </a:lvl8pPr>
            <a:lvl9pPr marL="365744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F93F99-67D6-ED3E-2EFE-F43574BED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ECE7C-F239-264E-B78C-BA7850715F60}" type="datetimeFigureOut">
              <a:rPr lang="en-US" smtClean="0"/>
              <a:t>10/7/25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012418-869C-D9A5-F664-9684326A8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6E09CB-310C-0FB2-BFE0-8E6FD9F2D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00127-D174-8342-BE7B-47BD4EF0A99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FAB1C9-6E41-F900-EE3C-F211F5DBE4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7600" y="0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175963-FE09-D65C-F994-218003F4717E}"/>
              </a:ext>
            </a:extLst>
          </p:cNvPr>
          <p:cNvSpPr txBox="1"/>
          <p:nvPr userDrawn="1"/>
        </p:nvSpPr>
        <p:spPr>
          <a:xfrm>
            <a:off x="11277600" y="866795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1846379</a:t>
            </a:r>
          </a:p>
        </p:txBody>
      </p:sp>
    </p:spTree>
    <p:extLst>
      <p:ext uri="{BB962C8B-B14F-4D97-AF65-F5344CB8AC3E}">
        <p14:creationId xmlns:p14="http://schemas.microsoft.com/office/powerpoint/2010/main" val="3586861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69FD3-580D-D9C5-AE31-04B2E666E6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645" y="1832964"/>
            <a:ext cx="10515601" cy="2387600"/>
          </a:xfrm>
        </p:spPr>
        <p:txBody>
          <a:bodyPr anchor="t"/>
          <a:lstStyle>
            <a:lvl1pPr algn="l">
              <a:defRPr sz="5999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64C9DC-D162-6CE4-B2CF-63FEE60CDC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8645" y="1086749"/>
            <a:ext cx="11653355" cy="665252"/>
          </a:xfr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anchor="ctr"/>
          <a:lstStyle>
            <a:lvl1pPr marL="0" indent="0" algn="l">
              <a:buNone/>
              <a:defRPr sz="2399">
                <a:solidFill>
                  <a:schemeClr val="accent2"/>
                </a:solidFill>
              </a:defRPr>
            </a:lvl1pPr>
            <a:lvl2pPr marL="457181" indent="0" algn="ctr">
              <a:buNone/>
              <a:defRPr sz="1999"/>
            </a:lvl2pPr>
            <a:lvl3pPr marL="914361" indent="0" algn="ctr">
              <a:buNone/>
              <a:defRPr sz="1799"/>
            </a:lvl3pPr>
            <a:lvl4pPr marL="1371542" indent="0" algn="ctr">
              <a:buNone/>
              <a:defRPr sz="1601"/>
            </a:lvl4pPr>
            <a:lvl5pPr marL="1828721" indent="0" algn="ctr">
              <a:buNone/>
              <a:defRPr sz="1601"/>
            </a:lvl5pPr>
            <a:lvl6pPr marL="2285902" indent="0" algn="ctr">
              <a:buNone/>
              <a:defRPr sz="1601"/>
            </a:lvl6pPr>
            <a:lvl7pPr marL="2743083" indent="0" algn="ctr">
              <a:buNone/>
              <a:defRPr sz="1601"/>
            </a:lvl7pPr>
            <a:lvl8pPr marL="3200264" indent="0" algn="ctr">
              <a:buNone/>
              <a:defRPr sz="1601"/>
            </a:lvl8pPr>
            <a:lvl9pPr marL="3657444" indent="0" algn="ctr">
              <a:buNone/>
              <a:defRPr sz="1601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E0A55-7998-00FF-F7C0-FDF81AB27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ECE7C-F239-264E-B78C-BA7850715F60}" type="datetimeFigureOut">
              <a:rPr lang="en-US" smtClean="0"/>
              <a:t>10/7/25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9381-942E-F6E2-1EBD-3BB4A7BB2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BF284-81D8-19B7-9BA7-8F9E4A1DA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00127-D174-8342-BE7B-47BD4EF0A99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9804443-13C1-267F-6A3F-BDECB02FD4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8646" y="4327491"/>
            <a:ext cx="10545762" cy="1246187"/>
          </a:xfrm>
        </p:spPr>
        <p:txBody>
          <a:bodyPr>
            <a:noAutofit/>
          </a:bodyPr>
          <a:lstStyle>
            <a:lvl1pPr marL="0" indent="0" rtl="0">
              <a:buNone/>
              <a:defRPr sz="1999" b="0"/>
            </a:lvl1pPr>
          </a:lstStyle>
          <a:p>
            <a:pPr rtl="0"/>
            <a:r>
              <a:rPr lang="en-US" b="1">
                <a:effectLst/>
              </a:rPr>
              <a:t>Credit: </a:t>
            </a:r>
          </a:p>
          <a:p>
            <a:pPr rtl="0"/>
            <a:endParaRPr lang="en-US" b="1">
              <a:effectLst/>
            </a:endParaRPr>
          </a:p>
          <a:p>
            <a:pPr rtl="0"/>
            <a:r>
              <a:rPr lang="en-US" b="1">
                <a:effectLst/>
              </a:rPr>
              <a:t>Resources: </a:t>
            </a:r>
          </a:p>
        </p:txBody>
      </p:sp>
    </p:spTree>
    <p:extLst>
      <p:ext uri="{BB962C8B-B14F-4D97-AF65-F5344CB8AC3E}">
        <p14:creationId xmlns:p14="http://schemas.microsoft.com/office/powerpoint/2010/main" val="461736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69FD3-580D-D9C5-AE31-04B2E666E6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509963"/>
            <a:ext cx="10515601" cy="2387600"/>
          </a:xfrm>
        </p:spPr>
        <p:txBody>
          <a:bodyPr anchor="t"/>
          <a:lstStyle>
            <a:lvl1pPr algn="l">
              <a:defRPr sz="59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64C9DC-D162-6CE4-B2CF-63FEE60CDC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773238"/>
            <a:ext cx="10515601" cy="1655762"/>
          </a:xfrm>
        </p:spPr>
        <p:txBody>
          <a:bodyPr anchor="b"/>
          <a:lstStyle>
            <a:lvl1pPr marL="0" indent="0" algn="l">
              <a:buNone/>
              <a:defRPr sz="2399"/>
            </a:lvl1pPr>
            <a:lvl2pPr marL="457181" indent="0" algn="ctr">
              <a:buNone/>
              <a:defRPr sz="1999"/>
            </a:lvl2pPr>
            <a:lvl3pPr marL="914361" indent="0" algn="ctr">
              <a:buNone/>
              <a:defRPr sz="1799"/>
            </a:lvl3pPr>
            <a:lvl4pPr marL="1371542" indent="0" algn="ctr">
              <a:buNone/>
              <a:defRPr sz="1601"/>
            </a:lvl4pPr>
            <a:lvl5pPr marL="1828721" indent="0" algn="ctr">
              <a:buNone/>
              <a:defRPr sz="1601"/>
            </a:lvl5pPr>
            <a:lvl6pPr marL="2285902" indent="0" algn="ctr">
              <a:buNone/>
              <a:defRPr sz="1601"/>
            </a:lvl6pPr>
            <a:lvl7pPr marL="2743083" indent="0" algn="ctr">
              <a:buNone/>
              <a:defRPr sz="1601"/>
            </a:lvl7pPr>
            <a:lvl8pPr marL="3200264" indent="0" algn="ctr">
              <a:buNone/>
              <a:defRPr sz="1601"/>
            </a:lvl8pPr>
            <a:lvl9pPr marL="3657444" indent="0" algn="ctr">
              <a:buNone/>
              <a:defRPr sz="1601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E0A55-7998-00FF-F7C0-FDF81AB27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ECE7C-F239-264E-B78C-BA7850715F60}" type="datetimeFigureOut">
              <a:rPr lang="en-US" smtClean="0"/>
              <a:t>10/7/25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9381-942E-F6E2-1EBD-3BB4A7BB2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BF284-81D8-19B7-9BA7-8F9E4A1DA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00127-D174-8342-BE7B-47BD4EF0A99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6A70DE-A899-BE1C-E12C-3AB869944A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7600" y="0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95F422-5FA7-598B-BBB0-BA3EBE9DE1EF}"/>
              </a:ext>
            </a:extLst>
          </p:cNvPr>
          <p:cNvSpPr txBox="1"/>
          <p:nvPr userDrawn="1"/>
        </p:nvSpPr>
        <p:spPr>
          <a:xfrm>
            <a:off x="11277600" y="866795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1846379</a:t>
            </a:r>
          </a:p>
        </p:txBody>
      </p:sp>
    </p:spTree>
    <p:extLst>
      <p:ext uri="{BB962C8B-B14F-4D97-AF65-F5344CB8AC3E}">
        <p14:creationId xmlns:p14="http://schemas.microsoft.com/office/powerpoint/2010/main" val="2568735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Slide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69FD3-580D-D9C5-AE31-04B2E666E6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509963"/>
            <a:ext cx="10515601" cy="2387600"/>
          </a:xfrm>
        </p:spPr>
        <p:txBody>
          <a:bodyPr anchor="t"/>
          <a:lstStyle>
            <a:lvl1pPr algn="l">
              <a:defRPr sz="5999"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64C9DC-D162-6CE4-B2CF-63FEE60CDC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773238"/>
            <a:ext cx="10515601" cy="1655762"/>
          </a:xfrm>
        </p:spPr>
        <p:txBody>
          <a:bodyPr anchor="b"/>
          <a:lstStyle>
            <a:lvl1pPr marL="0" indent="0" algn="l">
              <a:buNone/>
              <a:defRPr sz="2399">
                <a:solidFill>
                  <a:schemeClr val="accent2"/>
                </a:solidFill>
              </a:defRPr>
            </a:lvl1pPr>
            <a:lvl2pPr marL="457181" indent="0" algn="ctr">
              <a:buNone/>
              <a:defRPr sz="1999"/>
            </a:lvl2pPr>
            <a:lvl3pPr marL="914361" indent="0" algn="ctr">
              <a:buNone/>
              <a:defRPr sz="1799"/>
            </a:lvl3pPr>
            <a:lvl4pPr marL="1371542" indent="0" algn="ctr">
              <a:buNone/>
              <a:defRPr sz="1601"/>
            </a:lvl4pPr>
            <a:lvl5pPr marL="1828721" indent="0" algn="ctr">
              <a:buNone/>
              <a:defRPr sz="1601"/>
            </a:lvl5pPr>
            <a:lvl6pPr marL="2285902" indent="0" algn="ctr">
              <a:buNone/>
              <a:defRPr sz="1601"/>
            </a:lvl6pPr>
            <a:lvl7pPr marL="2743083" indent="0" algn="ctr">
              <a:buNone/>
              <a:defRPr sz="1601"/>
            </a:lvl7pPr>
            <a:lvl8pPr marL="3200264" indent="0" algn="ctr">
              <a:buNone/>
              <a:defRPr sz="1601"/>
            </a:lvl8pPr>
            <a:lvl9pPr marL="3657444" indent="0" algn="ctr">
              <a:buNone/>
              <a:defRPr sz="1601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E0A55-7998-00FF-F7C0-FDF81AB27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ECE7C-F239-264E-B78C-BA7850715F60}" type="datetimeFigureOut">
              <a:rPr lang="en-US" smtClean="0"/>
              <a:t>10/7/25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9381-942E-F6E2-1EBD-3BB4A7BB2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BF284-81D8-19B7-9BA7-8F9E4A1DA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00127-D174-8342-BE7B-47BD4EF0A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755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12BBAB-BD3F-0D0A-D482-755167B330C9}"/>
              </a:ext>
            </a:extLst>
          </p:cNvPr>
          <p:cNvSpPr/>
          <p:nvPr/>
        </p:nvSpPr>
        <p:spPr>
          <a:xfrm>
            <a:off x="0" y="0"/>
            <a:ext cx="4511685" cy="685799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6F916-3489-0B28-0E7E-CD0344DC1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4105" y="268440"/>
            <a:ext cx="7055476" cy="59268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232822-2F4E-47E1-7A71-B2FC01A1CA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2421" y="2579571"/>
            <a:ext cx="3932237" cy="3615747"/>
          </a:xfrm>
        </p:spPr>
        <p:txBody>
          <a:bodyPr/>
          <a:lstStyle>
            <a:lvl1pPr marL="0" indent="0">
              <a:buNone/>
              <a:defRPr sz="1601">
                <a:solidFill>
                  <a:schemeClr val="bg2"/>
                </a:solidFill>
              </a:defRPr>
            </a:lvl1pPr>
            <a:lvl2pPr marL="457181" indent="0">
              <a:buNone/>
              <a:defRPr sz="1401"/>
            </a:lvl2pPr>
            <a:lvl3pPr marL="914361" indent="0">
              <a:buNone/>
              <a:defRPr sz="1201"/>
            </a:lvl3pPr>
            <a:lvl4pPr marL="1371542" indent="0">
              <a:buNone/>
              <a:defRPr sz="1000"/>
            </a:lvl4pPr>
            <a:lvl5pPr marL="1828721" indent="0">
              <a:buNone/>
              <a:defRPr sz="1000"/>
            </a:lvl5pPr>
            <a:lvl6pPr marL="2285902" indent="0">
              <a:buNone/>
              <a:defRPr sz="1000"/>
            </a:lvl6pPr>
            <a:lvl7pPr marL="2743083" indent="0">
              <a:buNone/>
              <a:defRPr sz="1000"/>
            </a:lvl7pPr>
            <a:lvl8pPr marL="3200264" indent="0">
              <a:buNone/>
              <a:defRPr sz="1000"/>
            </a:lvl8pPr>
            <a:lvl9pPr marL="365744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EF141B-56CE-250D-A619-B61711E61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ECE7C-F239-264E-B78C-BA7850715F60}" type="datetimeFigureOut">
              <a:rPr lang="en-US" smtClean="0"/>
              <a:t>10/7/25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5F99C1-0728-5763-2D83-4B5CB170D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24105" y="6356352"/>
            <a:ext cx="332929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8E4991-F4CE-8F2D-B879-E6492E584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00127-D174-8342-BE7B-47BD4EF0A99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452A9D5D-6380-BE49-71FE-444018CE0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1" y="268440"/>
            <a:ext cx="3932237" cy="2136105"/>
          </a:xfrm>
        </p:spPr>
        <p:txBody>
          <a:bodyPr anchor="b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166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12BBAB-BD3F-0D0A-D482-755167B330C9}"/>
              </a:ext>
            </a:extLst>
          </p:cNvPr>
          <p:cNvSpPr/>
          <p:nvPr userDrawn="1"/>
        </p:nvSpPr>
        <p:spPr>
          <a:xfrm>
            <a:off x="0" y="0"/>
            <a:ext cx="5889171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C4023-EB94-1942-AB4A-0037CFA4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" y="2628900"/>
            <a:ext cx="5282837" cy="1600200"/>
          </a:xfrm>
        </p:spPr>
        <p:txBody>
          <a:bodyPr anchor="b"/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6F916-3489-0B28-0E7E-CD0344DC1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1590" y="457200"/>
            <a:ext cx="5677989" cy="5738115"/>
          </a:xfr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  <a:lvl2pPr>
              <a:defRPr sz="2800">
                <a:solidFill>
                  <a:schemeClr val="accent1"/>
                </a:solidFill>
              </a:defRPr>
            </a:lvl2pPr>
            <a:lvl3pPr>
              <a:defRPr sz="2400">
                <a:solidFill>
                  <a:schemeClr val="accent1"/>
                </a:solidFill>
              </a:defRPr>
            </a:lvl3pPr>
            <a:lvl4pPr>
              <a:defRPr sz="2000">
                <a:solidFill>
                  <a:schemeClr val="accent1"/>
                </a:solidFill>
              </a:defRPr>
            </a:lvl4pPr>
            <a:lvl5pPr>
              <a:defRPr sz="2000">
                <a:solidFill>
                  <a:schemeClr val="accent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EF141B-56CE-250D-A619-B61711E61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ECE7C-F239-264E-B78C-BA7850715F60}" type="datetimeFigureOut">
              <a:rPr lang="en-US" smtClean="0"/>
              <a:t>10/7/25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5F99C1-0728-5763-2D83-4B5CB170D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01590" y="6356350"/>
            <a:ext cx="263761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8E4991-F4CE-8F2D-B879-E6492E584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00127-D174-8342-BE7B-47BD4EF0A99B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93AE59-B7AA-9FD8-5CA0-12F4CBE7BC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7600" y="0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BBD4E3-AB9A-F9F7-92A0-5B49A7611FC8}"/>
              </a:ext>
            </a:extLst>
          </p:cNvPr>
          <p:cNvSpPr txBox="1"/>
          <p:nvPr userDrawn="1"/>
        </p:nvSpPr>
        <p:spPr>
          <a:xfrm>
            <a:off x="11277600" y="866795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1846379</a:t>
            </a:r>
          </a:p>
        </p:txBody>
      </p:sp>
    </p:spTree>
    <p:extLst>
      <p:ext uri="{BB962C8B-B14F-4D97-AF65-F5344CB8AC3E}">
        <p14:creationId xmlns:p14="http://schemas.microsoft.com/office/powerpoint/2010/main" val="219833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0631F-B715-C351-86C8-DDD1F14B2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8253D-E5C6-AE30-E74D-7E5472457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D72C2-CA2E-C8EC-8EDB-73EA18FA6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ECE7C-F239-264E-B78C-BA7850715F60}" type="datetimeFigureOut">
              <a:rPr lang="en-US" smtClean="0"/>
              <a:t>10/7/25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E0F75-811E-3F47-06FA-F0256F7BA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CFF0A-567E-2F1A-12A9-797C04CFE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00127-D174-8342-BE7B-47BD4EF0A99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B769DB-9D0C-33FB-5CA6-E6420895F2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7600" y="0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261879-7B8F-5C41-A0B3-B861FE8F4D69}"/>
              </a:ext>
            </a:extLst>
          </p:cNvPr>
          <p:cNvSpPr txBox="1"/>
          <p:nvPr userDrawn="1"/>
        </p:nvSpPr>
        <p:spPr>
          <a:xfrm>
            <a:off x="11277600" y="866795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1846379</a:t>
            </a:r>
          </a:p>
        </p:txBody>
      </p:sp>
    </p:spTree>
    <p:extLst>
      <p:ext uri="{BB962C8B-B14F-4D97-AF65-F5344CB8AC3E}">
        <p14:creationId xmlns:p14="http://schemas.microsoft.com/office/powerpoint/2010/main" val="1233881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pattFill prst="wdUpDiag">
          <a:fgClr>
            <a:schemeClr val="accent2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0631F-B715-C351-86C8-DDD1F14B2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8253D-E5C6-AE30-E74D-7E5472457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D72C2-CA2E-C8EC-8EDB-73EA18FA6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ECE7C-F239-264E-B78C-BA7850715F60}" type="datetimeFigureOut">
              <a:rPr lang="en-US" smtClean="0"/>
              <a:t>10/7/25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E0F75-811E-3F47-06FA-F0256F7BA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CFF0A-567E-2F1A-12A9-797C04CFE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00127-D174-8342-BE7B-47BD4EF0A9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0A1AB5-9309-3737-AA02-188864955806}"/>
              </a:ext>
            </a:extLst>
          </p:cNvPr>
          <p:cNvSpPr/>
          <p:nvPr/>
        </p:nvSpPr>
        <p:spPr>
          <a:xfrm rot="2159156">
            <a:off x="6968821" y="974861"/>
            <a:ext cx="7072858" cy="81088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accent1"/>
                </a:solidFill>
              </a:rPr>
              <a:t>Under Construction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394FA8-0B6F-0C57-E2FB-64AE0BB7C8D8}"/>
              </a:ext>
            </a:extLst>
          </p:cNvPr>
          <p:cNvSpPr/>
          <p:nvPr userDrawn="1"/>
        </p:nvSpPr>
        <p:spPr>
          <a:xfrm rot="2159156">
            <a:off x="6968821" y="974861"/>
            <a:ext cx="7072858" cy="81088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accent1"/>
                </a:solidFill>
              </a:rPr>
              <a:t>Under Construction</a:t>
            </a:r>
          </a:p>
        </p:txBody>
      </p:sp>
    </p:spTree>
    <p:extLst>
      <p:ext uri="{BB962C8B-B14F-4D97-AF65-F5344CB8AC3E}">
        <p14:creationId xmlns:p14="http://schemas.microsoft.com/office/powerpoint/2010/main" val="976537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83445-0A82-E690-BB54-F15468BAF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09871-AEE2-A705-9CCA-336F0AA9F7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1BD516-EB8F-2718-E8E7-9765DD403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C75E9D-B34F-1803-90E9-6FECE9406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ECE7C-F239-264E-B78C-BA7850715F60}" type="datetimeFigureOut">
              <a:rPr lang="en-US" smtClean="0"/>
              <a:t>10/7/25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31766A-59E5-3384-7AD2-8E5CD4701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DDFA8E-40E9-C5A7-F165-27F1AC2CB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00127-D174-8342-BE7B-47BD4EF0A99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EB6808-1337-53FE-2776-5989AAB8C1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7600" y="0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B954BD-E9FE-D596-0B6E-040CE4D94E67}"/>
              </a:ext>
            </a:extLst>
          </p:cNvPr>
          <p:cNvSpPr txBox="1"/>
          <p:nvPr userDrawn="1"/>
        </p:nvSpPr>
        <p:spPr>
          <a:xfrm>
            <a:off x="11277600" y="866795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1846379</a:t>
            </a:r>
          </a:p>
        </p:txBody>
      </p:sp>
    </p:spTree>
    <p:extLst>
      <p:ext uri="{BB962C8B-B14F-4D97-AF65-F5344CB8AC3E}">
        <p14:creationId xmlns:p14="http://schemas.microsoft.com/office/powerpoint/2010/main" val="3419203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E72BE2-3D10-A4D6-A4BB-927A2F47C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1" y="268441"/>
            <a:ext cx="11567160" cy="1042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044443-AFCD-30A1-35E8-54C22E5CB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421" y="1424540"/>
            <a:ext cx="11567160" cy="4752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B03D1-B3C3-E3DE-25B0-9D01C990F3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2420" y="6356352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6ECE7C-F239-264E-B78C-BA7850715F60}" type="datetimeFigureOut">
              <a:rPr lang="en-US" smtClean="0"/>
              <a:t>10/7/25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0FAEF-2C69-4228-F172-6AF8D38B41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9E385-2514-2277-700A-3D8DB374E6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36379" y="6356352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F00127-D174-8342-BE7B-47BD4EF0A99B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20B340-CA26-4612-C920-98ACF64F4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678554"/>
            <a:ext cx="565079" cy="19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96B503C-48E6-8525-AC4A-5574192204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78554"/>
            <a:ext cx="565079" cy="19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527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2" r:id="rId3"/>
    <p:sldLayoutId id="2147483671" r:id="rId4"/>
    <p:sldLayoutId id="2147483673" r:id="rId5"/>
    <p:sldLayoutId id="2147483664" r:id="rId6"/>
    <p:sldLayoutId id="2147483676" r:id="rId7"/>
    <p:sldLayoutId id="2147483677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</p:sldLayoutIdLst>
  <p:txStyles>
    <p:titleStyle>
      <a:lvl1pPr algn="l" defTabSz="91436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90" indent="-228590" algn="l" defTabSz="91436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0" indent="-228590" algn="l" defTabSz="914361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1" indent="-228590" algn="l" defTabSz="914361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2" indent="-228590" algn="l" defTabSz="914361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2" indent="-228590" algn="l" defTabSz="914361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3" indent="-228590" algn="l" defTabSz="914361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2" indent="-228590" algn="l" defTabSz="914361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3" indent="-228590" algn="l" defTabSz="914361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4" indent="-228590" algn="l" defTabSz="914361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2" algn="l" defTabSz="91436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1" algn="l" defTabSz="91436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2" algn="l" defTabSz="91436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3" algn="l" defTabSz="91436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4" algn="l" defTabSz="91436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4" algn="l" defTabSz="914361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boyd/cvxbook/bv_cvxbook.pdf" TargetMode="External"/><Relationship Id="rId2" Type="http://schemas.openxmlformats.org/officeDocument/2006/relationships/hyperlink" Target="https://www2.eecs.berkeley.edu/Courses/EECS127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32.png"/><Relationship Id="rId7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tags" Target="../tags/tag4.xml"/><Relationship Id="rId7" Type="http://schemas.openxmlformats.org/officeDocument/2006/relationships/hyperlink" Target="https://www.slido.com/powerpoint-polling?utm_source=powerpoint&amp;utm_medium=placeholder-slide" TargetMode="External"/><Relationship Id="rId12" Type="http://schemas.openxmlformats.org/officeDocument/2006/relationships/image" Target="../media/image46.sv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42.svg"/><Relationship Id="rId11" Type="http://schemas.openxmlformats.org/officeDocument/2006/relationships/image" Target="../media/image45.png"/><Relationship Id="rId5" Type="http://schemas.openxmlformats.org/officeDocument/2006/relationships/image" Target="../media/image41.png"/><Relationship Id="rId10" Type="http://schemas.openxmlformats.org/officeDocument/2006/relationships/hyperlink" Target="https://www.slido.com/support/ppi/how-to-change-the-design" TargetMode="Externa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44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0.png"/><Relationship Id="rId5" Type="http://schemas.openxmlformats.org/officeDocument/2006/relationships/image" Target="../media/image46.png"/><Relationship Id="rId4" Type="http://schemas.openxmlformats.org/officeDocument/2006/relationships/image" Target="../media/image4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7.emf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0.png"/><Relationship Id="rId9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13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7.tiff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lido.com/powerpoint-polling?utm_source=powerpoint&amp;utm_medium=placeholder-slide" TargetMode="External"/><Relationship Id="rId13" Type="http://schemas.openxmlformats.org/officeDocument/2006/relationships/image" Target="../media/image46.svg"/><Relationship Id="rId3" Type="http://schemas.openxmlformats.org/officeDocument/2006/relationships/tags" Target="../tags/tag7.xml"/><Relationship Id="rId7" Type="http://schemas.openxmlformats.org/officeDocument/2006/relationships/image" Target="../media/image55.svg"/><Relationship Id="rId12" Type="http://schemas.openxmlformats.org/officeDocument/2006/relationships/image" Target="../media/image45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54.png"/><Relationship Id="rId11" Type="http://schemas.openxmlformats.org/officeDocument/2006/relationships/hyperlink" Target="https://www.slido.com/support/ppi/how-to-change-the-design" TargetMode="External"/><Relationship Id="rId5" Type="http://schemas.microsoft.com/office/2018/10/relationships/comments" Target="../comments/modernComment_1227_42009E55.xml"/><Relationship Id="rId10" Type="http://schemas.openxmlformats.org/officeDocument/2006/relationships/image" Target="../media/image44.sv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7.png"/><Relationship Id="rId4" Type="http://schemas.openxmlformats.org/officeDocument/2006/relationships/image" Target="../media/image56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47.emf"/><Relationship Id="rId7" Type="http://schemas.openxmlformats.org/officeDocument/2006/relationships/image" Target="../media/image5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6.emf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http://www.ds100.org/sp20/resources/assets/lectures/lec11/loss_game_advanced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http://www.ds100.org/sp20/resources/assets/lectures/lec11/loss_game_advanced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http://www.ds100.org/sp20/resources/assets/lectures/lec11/loss_game_advanced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http://www.ds100.org/sp20/resources/assets/lectures/lec11/loss_game_advanced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http://www.ds100.org/sp20/resources/assets/lectures/lec11/loss_game_advanced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mailto:http://www.ds100.org/sp20/resources/assets/lectures/lec11/loss_game_advanced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mailto:http://www.ds100.org/sp20/resources/assets/lectures/lec11/loss_game_advanced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http://www.ds100.org/sp20/resources/assets/lectures/lec11/loss_game_advanced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mailto:http://www.ds100.org/sp20/resources/assets/lectures/lec11/loss_game_advanced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http://www.ds100.org/sp18/assets/lectures/lec14/loss_game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mailto:http://www.ds100.org/sp20/resources/assets/lectures/lec11/loss_game_advanced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59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59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2.png"/><Relationship Id="rId7" Type="http://schemas.openxmlformats.org/officeDocument/2006/relationships/image" Target="../media/image7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image" Target="../media/image2.png"/><Relationship Id="rId5" Type="http://schemas.openxmlformats.org/officeDocument/2006/relationships/image" Target="../media/image70.png"/><Relationship Id="rId10" Type="http://schemas.openxmlformats.org/officeDocument/2006/relationships/image" Target="../media/image80.png"/><Relationship Id="rId4" Type="http://schemas.openxmlformats.org/officeDocument/2006/relationships/image" Target="../media/image69.png"/><Relationship Id="rId9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lido.com/support/ppi/how-to-change-the-design" TargetMode="External"/><Relationship Id="rId3" Type="http://schemas.openxmlformats.org/officeDocument/2006/relationships/tags" Target="../tags/tag10.xml"/><Relationship Id="rId7" Type="http://schemas.openxmlformats.org/officeDocument/2006/relationships/image" Target="../media/image44.svg"/><Relationship Id="rId12" Type="http://schemas.openxmlformats.org/officeDocument/2006/relationships/image" Target="../media/image42.sv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43.png"/><Relationship Id="rId11" Type="http://schemas.openxmlformats.org/officeDocument/2006/relationships/image" Target="../media/image41.png"/><Relationship Id="rId5" Type="http://schemas.openxmlformats.org/officeDocument/2006/relationships/hyperlink" Target="https://www.slido.com/powerpoint-polling?utm_source=powerpoint&amp;utm_medium=placeholder-slide" TargetMode="External"/><Relationship Id="rId10" Type="http://schemas.openxmlformats.org/officeDocument/2006/relationships/image" Target="../media/image46.sv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7.emf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5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3.png"/><Relationship Id="rId9" Type="http://schemas.openxmlformats.org/officeDocument/2006/relationships/image" Target="../media/image10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12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png"/><Relationship Id="rId4" Type="http://schemas.openxmlformats.org/officeDocument/2006/relationships/image" Target="../media/image105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2.png"/><Relationship Id="rId7" Type="http://schemas.openxmlformats.org/officeDocument/2006/relationships/image" Target="../media/image120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0.png"/><Relationship Id="rId11" Type="http://schemas.openxmlformats.org/officeDocument/2006/relationships/image" Target="../media/image127.png"/><Relationship Id="rId5" Type="http://schemas.openxmlformats.org/officeDocument/2006/relationships/image" Target="../media/image1180.png"/><Relationship Id="rId10" Type="http://schemas.openxmlformats.org/officeDocument/2006/relationships/image" Target="../media/image126.png"/><Relationship Id="rId4" Type="http://schemas.openxmlformats.org/officeDocument/2006/relationships/image" Target="../media/image103.png"/><Relationship Id="rId9" Type="http://schemas.openxmlformats.org/officeDocument/2006/relationships/image" Target="../media/image12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40.png"/><Relationship Id="rId4" Type="http://schemas.openxmlformats.org/officeDocument/2006/relationships/image" Target="../media/image123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emf"/><Relationship Id="rId5" Type="http://schemas.openxmlformats.org/officeDocument/2006/relationships/image" Target="../media/image21.png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7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AD935-9358-86FD-5068-4AD7BBD3B6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Optimization and</a:t>
            </a:r>
            <a:br>
              <a:rPr lang="en-US"/>
            </a:br>
            <a:r>
              <a:rPr lang="en-US"/>
              <a:t>Gradient Descent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287588-37F2-E92F-6FCC-4ECC6AF0E5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Lecture 12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C476B3-7FAB-22E8-90FF-3345AE4AB3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The core algorithm of modern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433724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7D347-3863-1170-DA49-9EE065FD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Optimization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9EDE-2A79-9D98-83A4-A256AADD5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1424540"/>
            <a:ext cx="11879579" cy="54334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/>
              <a:t>Optimization of a </a:t>
            </a:r>
            <a:r>
              <a:rPr lang="en-US" b="1"/>
              <a:t>convex objective function</a:t>
            </a:r>
            <a:r>
              <a:rPr lang="en-US"/>
              <a:t> over a </a:t>
            </a:r>
            <a:r>
              <a:rPr lang="en-US" b="1"/>
              <a:t>convex constraint set</a:t>
            </a:r>
            <a:r>
              <a:rPr lang="en-US"/>
              <a:t>.</a:t>
            </a:r>
          </a:p>
          <a:p>
            <a:r>
              <a:rPr lang="en-US" i="1"/>
              <a:t>ML problems that we can solve efficiently</a:t>
            </a:r>
          </a:p>
          <a:p>
            <a:r>
              <a:rPr lang="en-US"/>
              <a:t>Primary focus of </a:t>
            </a:r>
            <a:r>
              <a:rPr lang="en-US">
                <a:hlinkClick r:id="rId2"/>
              </a:rPr>
              <a:t>EECS-127</a:t>
            </a:r>
            <a:r>
              <a:rPr lang="en-US"/>
              <a:t> and </a:t>
            </a:r>
            <a:r>
              <a:rPr lang="en-US">
                <a:hlinkClick r:id="rId3"/>
              </a:rPr>
              <a:t>books</a:t>
            </a:r>
            <a:endParaRPr lang="en-US" i="1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Many classic ML problems are </a:t>
            </a:r>
            <a:r>
              <a:rPr lang="en-US" b="1"/>
              <a:t>convex</a:t>
            </a:r>
            <a:r>
              <a:rPr lang="en-US"/>
              <a:t>.</a:t>
            </a:r>
          </a:p>
          <a:p>
            <a:r>
              <a:rPr lang="en-US" b="1"/>
              <a:t>Least Squares Regression </a:t>
            </a:r>
            <a:r>
              <a:rPr lang="en-US"/>
              <a:t>and </a:t>
            </a:r>
            <a:r>
              <a:rPr lang="en-US" b="1"/>
              <a:t>Logistic Regression 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Most of </a:t>
            </a:r>
            <a:r>
              <a:rPr lang="en-US" b="1"/>
              <a:t>modern ML (deep learning) is not convex</a:t>
            </a:r>
            <a:r>
              <a:rPr lang="en-US"/>
              <a:t>.</a:t>
            </a:r>
          </a:p>
          <a:p>
            <a:r>
              <a:rPr lang="en-US"/>
              <a:t>We use convex optimization </a:t>
            </a:r>
            <a:r>
              <a:rPr lang="en-US" b="1"/>
              <a:t>techniques</a:t>
            </a:r>
            <a:r>
              <a:rPr lang="en-US"/>
              <a:t> for non-convex problems</a:t>
            </a:r>
          </a:p>
          <a:p>
            <a:r>
              <a:rPr lang="en-US"/>
              <a:t>In this class, introduce basic </a:t>
            </a:r>
            <a:r>
              <a:rPr lang="en-US" b="1"/>
              <a:t>optimization concepts</a:t>
            </a:r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1D6E145-AF14-FE39-D7C7-8D734F7D033C}"/>
              </a:ext>
            </a:extLst>
          </p:cNvPr>
          <p:cNvGrpSpPr/>
          <p:nvPr/>
        </p:nvGrpSpPr>
        <p:grpSpPr>
          <a:xfrm>
            <a:off x="8113900" y="2116898"/>
            <a:ext cx="3510253" cy="1853743"/>
            <a:chOff x="7287182" y="4015021"/>
            <a:chExt cx="4096512" cy="216334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383E335-A215-FB7A-5177-9E72BABB9639}"/>
                </a:ext>
              </a:extLst>
            </p:cNvPr>
            <p:cNvGrpSpPr/>
            <p:nvPr/>
          </p:nvGrpSpPr>
          <p:grpSpPr>
            <a:xfrm>
              <a:off x="7287182" y="4015021"/>
              <a:ext cx="4096512" cy="2161943"/>
              <a:chOff x="5283018" y="4048844"/>
              <a:chExt cx="4096512" cy="2161943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B92EECE2-275E-10C9-840A-01BFB8C282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26115"/>
              <a:stretch>
                <a:fillRect/>
              </a:stretch>
            </p:blipFill>
            <p:spPr>
              <a:xfrm>
                <a:off x="5283018" y="4048844"/>
                <a:ext cx="4096512" cy="2161943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9B6D8B8-A92C-8FB8-2F0C-2A61999470EB}"/>
                  </a:ext>
                </a:extLst>
              </p:cNvPr>
              <p:cNvSpPr txBox="1"/>
              <p:nvPr/>
            </p:nvSpPr>
            <p:spPr>
              <a:xfrm>
                <a:off x="5701314" y="4347637"/>
                <a:ext cx="2470549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>
                    <a:solidFill>
                      <a:schemeClr val="accent4"/>
                    </a:solidFill>
                  </a:rPr>
                  <a:t>Convex Function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DD932E27-FB8F-3913-7DA4-D083D6944B96}"/>
                  </a:ext>
                </a:extLst>
              </p:cNvPr>
              <p:cNvSpPr/>
              <p:nvPr/>
            </p:nvSpPr>
            <p:spPr>
              <a:xfrm>
                <a:off x="5549030" y="5812077"/>
                <a:ext cx="3720230" cy="364887"/>
              </a:xfrm>
              <a:prstGeom prst="roundRect">
                <a:avLst/>
              </a:prstGeom>
              <a:noFill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FF307FF-44CE-D3FD-D341-681EB5A28A06}"/>
                </a:ext>
              </a:extLst>
            </p:cNvPr>
            <p:cNvSpPr txBox="1"/>
            <p:nvPr/>
          </p:nvSpPr>
          <p:spPr>
            <a:xfrm>
              <a:off x="7442924" y="5778254"/>
              <a:ext cx="3830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solidFill>
                    <a:schemeClr val="accent5"/>
                  </a:solidFill>
                </a:rPr>
                <a:t>Convex Constraints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143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2E09BF-AE34-3007-8E71-E920342000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Minimizing the Error &amp;</a:t>
            </a:r>
            <a:br>
              <a:rPr lang="en-US"/>
            </a:br>
            <a:r>
              <a:rPr lang="en-US"/>
              <a:t>Optimizing in Weight-Space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C143D97-68AF-11EB-FD1B-8C2820E874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944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2558A6-A800-A7EA-C8B1-5BCBA02A7EA1}"/>
              </a:ext>
            </a:extLst>
          </p:cNvPr>
          <p:cNvSpPr/>
          <p:nvPr/>
        </p:nvSpPr>
        <p:spPr>
          <a:xfrm>
            <a:off x="11134416" y="0"/>
            <a:ext cx="1047610" cy="974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95BEF05-754B-9A3F-F491-FEB6FD0CB4B4}"/>
              </a:ext>
            </a:extLst>
          </p:cNvPr>
          <p:cNvGrpSpPr/>
          <p:nvPr/>
        </p:nvGrpSpPr>
        <p:grpSpPr>
          <a:xfrm>
            <a:off x="8539140" y="174933"/>
            <a:ext cx="3652860" cy="2340098"/>
            <a:chOff x="7731698" y="1031039"/>
            <a:chExt cx="3652860" cy="2340098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4021730-65D7-387B-509D-E99999B20734}"/>
                </a:ext>
              </a:extLst>
            </p:cNvPr>
            <p:cNvGrpSpPr/>
            <p:nvPr/>
          </p:nvGrpSpPr>
          <p:grpSpPr>
            <a:xfrm>
              <a:off x="7916365" y="1031039"/>
              <a:ext cx="3468193" cy="2340098"/>
              <a:chOff x="8597169" y="1356612"/>
              <a:chExt cx="3048518" cy="2056930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86E18154-54FE-F06D-E762-E5F3F3FC4B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6713" t="30320" r="6652" b="11224"/>
              <a:stretch>
                <a:fillRect/>
              </a:stretch>
            </p:blipFill>
            <p:spPr>
              <a:xfrm>
                <a:off x="8597169" y="1356612"/>
                <a:ext cx="3048518" cy="205693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8FE204DC-D08D-05D8-2ED7-8C6F79C28AFB}"/>
                      </a:ext>
                    </a:extLst>
                  </p:cNvPr>
                  <p:cNvSpPr txBox="1"/>
                  <p:nvPr/>
                </p:nvSpPr>
                <p:spPr>
                  <a:xfrm>
                    <a:off x="8914582" y="2841374"/>
                    <a:ext cx="333681" cy="2769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8FE204DC-D08D-05D8-2ED7-8C6F79C28A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14582" y="2841374"/>
                    <a:ext cx="333681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9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AAC9B204-020B-ED61-8D3C-A15534389696}"/>
                      </a:ext>
                    </a:extLst>
                  </p:cNvPr>
                  <p:cNvSpPr txBox="1"/>
                  <p:nvPr/>
                </p:nvSpPr>
                <p:spPr>
                  <a:xfrm>
                    <a:off x="11057290" y="2872798"/>
                    <a:ext cx="333681" cy="2769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AAC9B204-020B-ED61-8D3C-A155343896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57290" y="2872798"/>
                    <a:ext cx="333681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613" b="-19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3BF7463-2EFA-F0BF-52B2-C8440AA2A65B}"/>
                    </a:ext>
                  </a:extLst>
                </p:cNvPr>
                <p:cNvSpPr txBox="1"/>
                <p:nvPr/>
              </p:nvSpPr>
              <p:spPr>
                <a:xfrm rot="15837876">
                  <a:off x="7358956" y="1561320"/>
                  <a:ext cx="111481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3BF7463-2EFA-F0BF-52B2-C8440AA2A6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5837876">
                  <a:off x="7358956" y="1561320"/>
                  <a:ext cx="1114816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80495165-3D47-A50E-0331-624892EA3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Points on the Error Surface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42F17F1-033F-CF72-04EC-15CABF9D15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6605" y="1352020"/>
                <a:ext cx="11671555" cy="521384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/>
                  <a:t>Each </a:t>
                </a:r>
                <a:r>
                  <a:rPr lang="en-US" b="1"/>
                  <a:t>parameterization of a model </a:t>
                </a:r>
                <a:r>
                  <a:rPr lang="en-US"/>
                  <a:t>corresponds</a:t>
                </a:r>
                <a:br>
                  <a:rPr lang="en-US"/>
                </a:br>
                <a:r>
                  <a:rPr lang="en-US"/>
                  <a:t>to a point on the error surface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 b="1"/>
              </a:p>
              <a:p>
                <a:pPr marL="0" indent="0">
                  <a:buNone/>
                </a:pPr>
                <a:r>
                  <a:rPr lang="en-US" b="1"/>
                  <a:t>Goal: </a:t>
                </a:r>
                <a:r>
                  <a:rPr lang="en-US"/>
                  <a:t>find parameterization with lowest error: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42F17F1-033F-CF72-04EC-15CABF9D15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605" y="1352020"/>
                <a:ext cx="11671555" cy="5213844"/>
              </a:xfrm>
              <a:blipFill>
                <a:blip r:embed="rId6"/>
                <a:stretch>
                  <a:fillRect l="-1044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E9BFEFA7-2FF8-B516-D60A-C1FE2AC25F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421" y="2553500"/>
            <a:ext cx="5852160" cy="292608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1285457-A015-55F0-77FD-2EA72959F53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665" b="2982"/>
          <a:stretch>
            <a:fillRect/>
          </a:stretch>
        </p:blipFill>
        <p:spPr>
          <a:xfrm>
            <a:off x="6456855" y="2553500"/>
            <a:ext cx="5637722" cy="2838816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893C414-12C0-9632-BA4B-8D8E93A960A8}"/>
              </a:ext>
            </a:extLst>
          </p:cNvPr>
          <p:cNvCxnSpPr>
            <a:cxnSpLocks/>
          </p:cNvCxnSpPr>
          <p:nvPr/>
        </p:nvCxnSpPr>
        <p:spPr>
          <a:xfrm flipV="1">
            <a:off x="2661469" y="3525938"/>
            <a:ext cx="6901841" cy="150215"/>
          </a:xfrm>
          <a:prstGeom prst="straightConnector1">
            <a:avLst/>
          </a:prstGeom>
          <a:ln>
            <a:solidFill>
              <a:srgbClr val="00CC96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2BD7FB4-9D20-A01E-AE53-108644C4F09D}"/>
              </a:ext>
            </a:extLst>
          </p:cNvPr>
          <p:cNvCxnSpPr>
            <a:cxnSpLocks/>
          </p:cNvCxnSpPr>
          <p:nvPr/>
        </p:nvCxnSpPr>
        <p:spPr>
          <a:xfrm>
            <a:off x="2335792" y="4294521"/>
            <a:ext cx="5711868" cy="66154"/>
          </a:xfrm>
          <a:prstGeom prst="straightConnector1">
            <a:avLst/>
          </a:prstGeom>
          <a:ln>
            <a:solidFill>
              <a:srgbClr val="A3AFF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D2FDE59-AEBB-36F7-CCCC-88531EAE2FF1}"/>
              </a:ext>
            </a:extLst>
          </p:cNvPr>
          <p:cNvCxnSpPr>
            <a:cxnSpLocks/>
          </p:cNvCxnSpPr>
          <p:nvPr/>
        </p:nvCxnSpPr>
        <p:spPr>
          <a:xfrm>
            <a:off x="4289852" y="3789817"/>
            <a:ext cx="5273458" cy="549269"/>
          </a:xfrm>
          <a:prstGeom prst="straightConnector1">
            <a:avLst/>
          </a:prstGeom>
          <a:ln>
            <a:solidFill>
              <a:srgbClr val="F0553B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4C10CD5-33DE-B3F3-C1C3-C3E59EB808EC}"/>
                  </a:ext>
                </a:extLst>
              </p:cNvPr>
              <p:cNvSpPr txBox="1"/>
              <p:nvPr/>
            </p:nvSpPr>
            <p:spPr>
              <a:xfrm>
                <a:off x="8947356" y="5228981"/>
                <a:ext cx="333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4C10CD5-33DE-B3F3-C1C3-C3E59EB80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7356" y="5228981"/>
                <a:ext cx="333681" cy="276999"/>
              </a:xfrm>
              <a:prstGeom prst="rect">
                <a:avLst/>
              </a:prstGeom>
              <a:blipFill>
                <a:blip r:embed="rId9"/>
                <a:stretch>
                  <a:fillRect l="-9259" r="-5556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7970DCE-8BA4-9B8D-EC13-02C172C4525F}"/>
                  </a:ext>
                </a:extLst>
              </p:cNvPr>
              <p:cNvSpPr txBox="1"/>
              <p:nvPr/>
            </p:nvSpPr>
            <p:spPr>
              <a:xfrm>
                <a:off x="6220199" y="3175616"/>
                <a:ext cx="333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7970DCE-8BA4-9B8D-EC13-02C172C45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0199" y="3175616"/>
                <a:ext cx="333681" cy="276999"/>
              </a:xfrm>
              <a:prstGeom prst="rect">
                <a:avLst/>
              </a:prstGeom>
              <a:blipFill>
                <a:blip r:embed="rId10"/>
                <a:stretch>
                  <a:fillRect l="-7273" r="-3636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A91F957-DF58-278B-F6E3-6587AC1075EA}"/>
                  </a:ext>
                </a:extLst>
              </p:cNvPr>
              <p:cNvSpPr txBox="1"/>
              <p:nvPr/>
            </p:nvSpPr>
            <p:spPr>
              <a:xfrm rot="16200000">
                <a:off x="10805046" y="3879784"/>
                <a:ext cx="10553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A91F957-DF58-278B-F6E3-6587AC107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0805046" y="3879784"/>
                <a:ext cx="1055317" cy="369332"/>
              </a:xfrm>
              <a:prstGeom prst="rect">
                <a:avLst/>
              </a:prstGeom>
              <a:blipFill>
                <a:blip r:embed="rId11"/>
                <a:stretch>
                  <a:fillRect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94CE818C-188E-A29F-D15F-B95155BA6C6D}"/>
              </a:ext>
            </a:extLst>
          </p:cNvPr>
          <p:cNvSpPr txBox="1"/>
          <p:nvPr/>
        </p:nvSpPr>
        <p:spPr>
          <a:xfrm>
            <a:off x="9275716" y="4796649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Weight Space</a:t>
            </a:r>
          </a:p>
        </p:txBody>
      </p:sp>
      <p:sp>
        <p:nvSpPr>
          <p:cNvPr id="52" name="Rectangular Callout 51">
            <a:extLst>
              <a:ext uri="{FF2B5EF4-FFF2-40B4-BE49-F238E27FC236}">
                <a16:creationId xmlns:a16="http://schemas.microsoft.com/office/drawing/2014/main" id="{E1B4A9C8-1002-F30A-F4D1-F66721899806}"/>
              </a:ext>
            </a:extLst>
          </p:cNvPr>
          <p:cNvSpPr/>
          <p:nvPr/>
        </p:nvSpPr>
        <p:spPr>
          <a:xfrm>
            <a:off x="3939124" y="2452738"/>
            <a:ext cx="1020732" cy="301235"/>
          </a:xfrm>
          <a:prstGeom prst="wedgeRectCallout">
            <a:avLst>
              <a:gd name="adj1" fmla="val -76152"/>
              <a:gd name="adj2" fmla="val 95766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77EE0B9-5541-7A50-7D09-485A24C00B92}"/>
              </a:ext>
            </a:extLst>
          </p:cNvPr>
          <p:cNvSpPr txBox="1"/>
          <p:nvPr/>
        </p:nvSpPr>
        <p:spPr>
          <a:xfrm>
            <a:off x="10012175" y="6504302"/>
            <a:ext cx="2154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Plots in demo notebook.</a:t>
            </a:r>
          </a:p>
        </p:txBody>
      </p:sp>
    </p:spTree>
    <p:extLst>
      <p:ext uri="{BB962C8B-B14F-4D97-AF65-F5344CB8AC3E}">
        <p14:creationId xmlns:p14="http://schemas.microsoft.com/office/powerpoint/2010/main" val="996490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81637A-8D76-50F2-E3C3-36575C77CBA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Understanding the Error Surface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CC2EEA-EF87-D434-B83C-EE1542B2B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038DCC-24A6-C793-FA61-DC4ACF04C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406" y="316009"/>
            <a:ext cx="6229124" cy="36282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BB0846-CFF2-A637-B587-19279C57E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208" y="2926244"/>
            <a:ext cx="5783579" cy="34512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5331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BE38F89-4800-2FD8-62BA-F13EBD28D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77" y="7461340"/>
            <a:ext cx="11567160" cy="1042435"/>
          </a:xfrm>
        </p:spPr>
        <p:txBody>
          <a:bodyPr/>
          <a:lstStyle/>
          <a:p>
            <a:r>
              <a:rPr lang="en-US" dirty="0" err="1"/>
              <a:t>Slido</a:t>
            </a:r>
            <a:r>
              <a:rPr lang="en-US" dirty="0"/>
              <a:t> Matching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48DA74-10E3-7657-A629-5C8C530F4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72" y="3496442"/>
            <a:ext cx="3251200" cy="317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2366E2-D776-2B5D-D794-C49E6AB05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4929" y="3429000"/>
            <a:ext cx="3251200" cy="32057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DF7232-7A6C-E6B2-9A91-EF28D54C5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8076" y="3101246"/>
            <a:ext cx="3735883" cy="37567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837E7B-094D-BB23-F7DC-1E812024D8D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3073"/>
          <a:stretch>
            <a:fillRect/>
          </a:stretch>
        </p:blipFill>
        <p:spPr>
          <a:xfrm>
            <a:off x="112672" y="75992"/>
            <a:ext cx="3641113" cy="35055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901839-509E-395F-46E2-0C290FAB4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3785" y="75992"/>
            <a:ext cx="3606822" cy="33913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CA3D8D-FB1E-1552-A6D7-22BADBBF4C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4898" y="75992"/>
            <a:ext cx="3606822" cy="34705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2CC92E-9682-2E48-57F0-92082E57375C}"/>
              </a:ext>
            </a:extLst>
          </p:cNvPr>
          <p:cNvSpPr txBox="1"/>
          <p:nvPr/>
        </p:nvSpPr>
        <p:spPr>
          <a:xfrm>
            <a:off x="4071400" y="282024"/>
            <a:ext cx="19994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Model 2</a:t>
            </a:r>
          </a:p>
          <a:p>
            <a:r>
              <a:rPr lang="en-US" dirty="0"/>
              <a:t>Least Squares </a:t>
            </a:r>
          </a:p>
          <a:p>
            <a:r>
              <a:rPr lang="en-US" dirty="0"/>
              <a:t>Regression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B9BE25-493D-BD82-D59F-FB5D748E1FCB}"/>
              </a:ext>
            </a:extLst>
          </p:cNvPr>
          <p:cNvSpPr txBox="1"/>
          <p:nvPr/>
        </p:nvSpPr>
        <p:spPr>
          <a:xfrm>
            <a:off x="1754297" y="282024"/>
            <a:ext cx="19994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Model 1</a:t>
            </a:r>
          </a:p>
          <a:p>
            <a:r>
              <a:rPr lang="en-US" dirty="0"/>
              <a:t>Logistic</a:t>
            </a:r>
          </a:p>
          <a:p>
            <a:r>
              <a:rPr lang="en-US" dirty="0"/>
              <a:t>Regression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E4E260-69B0-2D08-4C44-5E4FF1896D4E}"/>
              </a:ext>
            </a:extLst>
          </p:cNvPr>
          <p:cNvSpPr txBox="1"/>
          <p:nvPr/>
        </p:nvSpPr>
        <p:spPr>
          <a:xfrm>
            <a:off x="8886617" y="282024"/>
            <a:ext cx="19994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Model 3</a:t>
            </a:r>
          </a:p>
          <a:p>
            <a:r>
              <a:rPr lang="en-US" dirty="0"/>
              <a:t>Logistic</a:t>
            </a:r>
          </a:p>
          <a:p>
            <a:r>
              <a:rPr lang="en-US" dirty="0"/>
              <a:t>Regression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D2BF80-D101-D86B-40FB-C589523D55D7}"/>
              </a:ext>
            </a:extLst>
          </p:cNvPr>
          <p:cNvSpPr txBox="1"/>
          <p:nvPr/>
        </p:nvSpPr>
        <p:spPr>
          <a:xfrm>
            <a:off x="660628" y="3830953"/>
            <a:ext cx="893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467B07-FD14-34C5-A0EF-F1460DC78495}"/>
              </a:ext>
            </a:extLst>
          </p:cNvPr>
          <p:cNvSpPr txBox="1"/>
          <p:nvPr/>
        </p:nvSpPr>
        <p:spPr>
          <a:xfrm>
            <a:off x="8581773" y="3678397"/>
            <a:ext cx="893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9E4357-4A3D-BE45-64DB-5AC790A490DF}"/>
              </a:ext>
            </a:extLst>
          </p:cNvPr>
          <p:cNvSpPr txBox="1"/>
          <p:nvPr/>
        </p:nvSpPr>
        <p:spPr>
          <a:xfrm>
            <a:off x="4376279" y="3830953"/>
            <a:ext cx="893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60876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E778851-B19F-26E9-4A60-C21565F9D3A0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4693" y="1742703"/>
            <a:ext cx="2371696" cy="23716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1840FB-30A5-982D-82B1-2CEB5C4BC92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112851" y="1000897"/>
            <a:ext cx="8486226" cy="3855308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>
                <a:solidFill>
                  <a:srgbClr val="000000"/>
                </a:solidFill>
              </a:rPr>
              <a:t>Match the model with the loss.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30C226-C43D-2AC0-3581-266D976684B3}"/>
              </a:ext>
            </a:extLst>
          </p:cNvPr>
          <p:cNvSpPr/>
          <p:nvPr/>
        </p:nvSpPr>
        <p:spPr>
          <a:xfrm>
            <a:off x="0" y="5820032"/>
            <a:ext cx="12192001" cy="1037968"/>
          </a:xfrm>
          <a:prstGeom prst="rect">
            <a:avLst/>
          </a:prstGeom>
          <a:solidFill>
            <a:srgbClr val="198038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1155" tIns="259492" rIns="1852888" bIns="203886" rtlCol="0" anchor="ctr">
            <a:normAutofit fontScale="85000" lnSpcReduction="1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BE65D5A-918A-5A1B-FBF9-49AA124A04B7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6462" y="6190785"/>
            <a:ext cx="296462" cy="296462"/>
          </a:xfrm>
          <a:prstGeom prst="rect">
            <a:avLst/>
          </a:prstGeom>
        </p:spPr>
      </p:pic>
      <p:sp>
        <p:nvSpPr>
          <p:cNvPr id="8" name="Trapezoid 7">
            <a:extLst>
              <a:ext uri="{FF2B5EF4-FFF2-40B4-BE49-F238E27FC236}">
                <a16:creationId xmlns:a16="http://schemas.microsoft.com/office/drawing/2014/main" id="{813B7142-05AC-768E-6E03-B1DDB66CE490}"/>
              </a:ext>
            </a:extLst>
          </p:cNvPr>
          <p:cNvSpPr/>
          <p:nvPr/>
        </p:nvSpPr>
        <p:spPr>
          <a:xfrm rot="2700000">
            <a:off x="9620371" y="514924"/>
            <a:ext cx="3335198" cy="778213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70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68AEA5F-98D5-2F5C-C85B-B4D18E24E9C7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746748" y="6153727"/>
            <a:ext cx="1111733" cy="3705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211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28EFAE-E060-6BFC-431B-68EAD6A7CB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Calculus and Optimization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5BD1383-E321-7F82-9EEA-C335064746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602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F65D72-1B5C-7C07-67C2-87CE34C08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1EFB440-CBF3-5A8F-8FC1-9772C7D3B1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2421" y="1424539"/>
                <a:ext cx="11567160" cy="103208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/>
                  <a:t>The gradient of a </a:t>
                </a:r>
                <a:r>
                  <a:rPr lang="en-US" b="1"/>
                  <a:t>scalar-valued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/>
                  <a:t> is the </a:t>
                </a:r>
                <a:r>
                  <a:rPr lang="en-US" b="1"/>
                  <a:t>column</a:t>
                </a:r>
                <a:r>
                  <a:rPr lang="en-US"/>
                  <a:t> </a:t>
                </a:r>
                <a:r>
                  <a:rPr lang="en-US" b="1"/>
                  <a:t>vector-valued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/>
                  <a:t> of partial derivatives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b="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1EFB440-CBF3-5A8F-8FC1-9772C7D3B1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421" y="1424539"/>
                <a:ext cx="11567160" cy="1032080"/>
              </a:xfrm>
              <a:blipFill>
                <a:blip r:embed="rId2"/>
                <a:stretch>
                  <a:fillRect l="-1054" t="-9467" b="-1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132830C2-E2D2-8940-A010-47A56FF97DBC}"/>
              </a:ext>
            </a:extLst>
          </p:cNvPr>
          <p:cNvGrpSpPr/>
          <p:nvPr/>
        </p:nvGrpSpPr>
        <p:grpSpPr>
          <a:xfrm>
            <a:off x="6819596" y="2647329"/>
            <a:ext cx="2332383" cy="1974574"/>
            <a:chOff x="8587408" y="2690191"/>
            <a:chExt cx="2332383" cy="197457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CE00FC6-4623-ED1B-C73D-763D5112D66D}"/>
                </a:ext>
              </a:extLst>
            </p:cNvPr>
            <p:cNvGrpSpPr/>
            <p:nvPr/>
          </p:nvGrpSpPr>
          <p:grpSpPr>
            <a:xfrm>
              <a:off x="8587408" y="2690191"/>
              <a:ext cx="2332383" cy="1974574"/>
              <a:chOff x="8587408" y="2690191"/>
              <a:chExt cx="2332383" cy="1974574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800E0420-91C1-1D85-62DC-B19C945C0580}"/>
                  </a:ext>
                </a:extLst>
              </p:cNvPr>
              <p:cNvCxnSpPr/>
              <p:nvPr/>
            </p:nvCxnSpPr>
            <p:spPr>
              <a:xfrm>
                <a:off x="9210260" y="2690191"/>
                <a:ext cx="0" cy="1974574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B7A78CDB-6A74-3522-1641-1260640D71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7408" y="4147931"/>
                <a:ext cx="2332383" cy="0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6AF12F9-28C4-1E25-CAD1-743284591FF4}"/>
                </a:ext>
              </a:extLst>
            </p:cNvPr>
            <p:cNvSpPr/>
            <p:nvPr/>
          </p:nvSpPr>
          <p:spPr>
            <a:xfrm>
              <a:off x="8786191" y="3008243"/>
              <a:ext cx="1842052" cy="941107"/>
            </a:xfrm>
            <a:custGeom>
              <a:avLst/>
              <a:gdLst>
                <a:gd name="connsiteX0" fmla="*/ 0 w 1842052"/>
                <a:gd name="connsiteY0" fmla="*/ 0 h 941107"/>
                <a:gd name="connsiteX1" fmla="*/ 715618 w 1842052"/>
                <a:gd name="connsiteY1" fmla="*/ 940905 h 941107"/>
                <a:gd name="connsiteX2" fmla="*/ 1842052 w 1842052"/>
                <a:gd name="connsiteY2" fmla="*/ 66261 h 94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2052" h="941107">
                  <a:moveTo>
                    <a:pt x="0" y="0"/>
                  </a:moveTo>
                  <a:cubicBezTo>
                    <a:pt x="204304" y="464931"/>
                    <a:pt x="408609" y="929862"/>
                    <a:pt x="715618" y="940905"/>
                  </a:cubicBezTo>
                  <a:cubicBezTo>
                    <a:pt x="1022627" y="951949"/>
                    <a:pt x="1432339" y="509105"/>
                    <a:pt x="1842052" y="66261"/>
                  </a:cubicBezTo>
                </a:path>
              </a:pathLst>
            </a:custGeom>
            <a:ln w="5715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63E44CA-1959-9F06-E2B6-1A21E8FB0841}"/>
                </a:ext>
              </a:extLst>
            </p:cNvPr>
            <p:cNvSpPr/>
            <p:nvPr/>
          </p:nvSpPr>
          <p:spPr>
            <a:xfrm>
              <a:off x="10134179" y="4071859"/>
              <a:ext cx="136402" cy="136402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99833F-39A8-0E11-49FB-91C85F4D6971}"/>
                </a:ext>
              </a:extLst>
            </p:cNvPr>
            <p:cNvCxnSpPr>
              <a:stCxn id="11" idx="0"/>
            </p:cNvCxnSpPr>
            <p:nvPr/>
          </p:nvCxnSpPr>
          <p:spPr>
            <a:xfrm flipH="1" flipV="1">
              <a:off x="10196423" y="3542581"/>
              <a:ext cx="5957" cy="529278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93C8017-6CE6-9A7F-2028-034A45550A15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>
              <a:off x="10270581" y="4140060"/>
              <a:ext cx="357662" cy="7871"/>
            </a:xfrm>
            <a:prstGeom prst="straightConnector1">
              <a:avLst/>
            </a:prstGeom>
            <a:ln w="50800"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158E5EB-0BC9-93CB-B7B7-CCC12B813A58}"/>
                    </a:ext>
                  </a:extLst>
                </p:cNvPr>
                <p:cNvSpPr txBox="1"/>
                <p:nvPr/>
              </p:nvSpPr>
              <p:spPr>
                <a:xfrm>
                  <a:off x="9834901" y="4185522"/>
                  <a:ext cx="102811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158E5EB-0BC9-93CB-B7B7-CCC12B813A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34901" y="4185522"/>
                  <a:ext cx="1028110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141D774-17C4-C714-9209-237DF662CD1E}"/>
                    </a:ext>
                  </a:extLst>
                </p:cNvPr>
                <p:cNvSpPr txBox="1"/>
                <p:nvPr/>
              </p:nvSpPr>
              <p:spPr>
                <a:xfrm rot="19015146">
                  <a:off x="9572960" y="3089644"/>
                  <a:ext cx="102811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i="1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141D774-17C4-C714-9209-237DF662CD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015146">
                  <a:off x="9572960" y="3089644"/>
                  <a:ext cx="102811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479EE09-247C-047B-4B60-FE15F18AA59B}"/>
                  </a:ext>
                </a:extLst>
              </p:cNvPr>
              <p:cNvSpPr txBox="1"/>
              <p:nvPr/>
            </p:nvSpPr>
            <p:spPr>
              <a:xfrm>
                <a:off x="312420" y="4744412"/>
                <a:ext cx="11403330" cy="17979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361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6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Schoolbook" panose="02040604050505020304"/>
                    <a:ea typeface="+mn-ea"/>
                    <a:cs typeface="+mn-cs"/>
                  </a:rPr>
                  <a:t>Important Properties</a:t>
                </a:r>
              </a:p>
              <a:p>
                <a:pPr marL="228590" marR="0" lvl="0" indent="-228590" algn="l" defTabSz="914361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Schoolbook" panose="02040604050505020304"/>
                    <a:ea typeface="+mn-ea"/>
                    <a:cs typeface="+mn-cs"/>
                  </a:rPr>
                  <a:t>The gradient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∇</m:t>
                    </m:r>
                    <m:r>
                      <a:rPr kumimoji="0" lang="en-US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  <m:d>
                      <m:dPr>
                        <m:ctrlPr>
                          <a:rPr kumimoji="0" lang="en-US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</m:d>
                  </m:oMath>
                </a14:m>
                <a:r>
                  <a:rPr kumimoji="0" lang="en-US" sz="2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Schoolbook" panose="02040604050505020304"/>
                    <a:ea typeface="+mn-ea"/>
                    <a:cs typeface="+mn-cs"/>
                  </a:rPr>
                  <a:t> points in the </a:t>
                </a:r>
                <a:r>
                  <a:rPr kumimoji="0" lang="en-US" sz="26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Schoolbook" panose="02040604050505020304"/>
                    <a:ea typeface="+mn-ea"/>
                    <a:cs typeface="+mn-cs"/>
                  </a:rPr>
                  <a:t>direction of steepest ascent</a:t>
                </a:r>
                <a:r>
                  <a:rPr kumimoji="0" lang="en-US" sz="2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Schoolbook" panose="02040604050505020304"/>
                    <a:ea typeface="+mn-ea"/>
                    <a:cs typeface="+mn-cs"/>
                  </a:rPr>
                  <a:t>.</a:t>
                </a:r>
              </a:p>
              <a:p>
                <a:pPr marL="228590" marR="0" lvl="0" indent="-228590" algn="l" defTabSz="914361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Schoolbook" panose="02040604050505020304"/>
                    <a:ea typeface="+mn-ea"/>
                    <a:cs typeface="+mn-cs"/>
                  </a:rPr>
                  <a:t>The gradient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∇</m:t>
                    </m:r>
                    <m:r>
                      <a:rPr kumimoji="0" lang="en-US" sz="2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  <m:d>
                      <m:dPr>
                        <m:ctrlPr>
                          <a:rPr kumimoji="0" lang="en-US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</m:d>
                    <m:r>
                      <a:rPr kumimoji="0" lang="en-US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r>
                  <a:rPr kumimoji="0" lang="en-US" sz="2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Schoolbook" panose="02040604050505020304"/>
                    <a:ea typeface="+mn-ea"/>
                    <a:cs typeface="+mn-cs"/>
                  </a:rPr>
                  <a:t> at local minima, maxima, and saddle points.</a:t>
                </a:r>
              </a:p>
              <a:p>
                <a:pPr marL="685770" marR="0" lvl="1" indent="-228590" algn="l" defTabSz="914361" rtl="0" eaLnBrk="1" fontAlgn="auto" latinLnBrk="0" hangingPunct="1">
                  <a:lnSpc>
                    <a:spcPct val="90000"/>
                  </a:lnSpc>
                  <a:spcBef>
                    <a:spcPts val="499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Schoolbook" panose="02040604050505020304"/>
                    <a:ea typeface="+mn-ea"/>
                    <a:cs typeface="+mn-cs"/>
                  </a:rPr>
                  <a:t>We already used this property to solve for the MLE (…many times…)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479EE09-247C-047B-4B60-FE15F18AA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" y="4744412"/>
                <a:ext cx="11403330" cy="1797928"/>
              </a:xfrm>
              <a:prstGeom prst="rect">
                <a:avLst/>
              </a:prstGeom>
              <a:blipFill>
                <a:blip r:embed="rId5"/>
                <a:stretch>
                  <a:fillRect l="-962" t="-5085" b="-6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57F814A-CFA8-7886-3A91-413333DB60BC}"/>
                  </a:ext>
                </a:extLst>
              </p:cNvPr>
              <p:cNvSpPr txBox="1"/>
              <p:nvPr/>
            </p:nvSpPr>
            <p:spPr>
              <a:xfrm>
                <a:off x="2510404" y="2647329"/>
                <a:ext cx="3816111" cy="20632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defTabSz="914361">
                  <a:lnSpc>
                    <a:spcPct val="9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57F814A-CFA8-7886-3A91-413333DB6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404" y="2647329"/>
                <a:ext cx="3816111" cy="2063257"/>
              </a:xfrm>
              <a:prstGeom prst="rect">
                <a:avLst/>
              </a:prstGeom>
              <a:blipFill>
                <a:blip r:embed="rId6"/>
                <a:stretch>
                  <a:fillRect t="-2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462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A6959CA-FC2B-4E28-14BE-B4C6127AFA3F}"/>
              </a:ext>
            </a:extLst>
          </p:cNvPr>
          <p:cNvSpPr/>
          <p:nvPr/>
        </p:nvSpPr>
        <p:spPr>
          <a:xfrm>
            <a:off x="11134416" y="0"/>
            <a:ext cx="1047610" cy="974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D62AB1-8CFE-96B7-B6AB-DBE76A13E2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509" t="16788" r="10539" b="8292"/>
          <a:stretch>
            <a:fillRect/>
          </a:stretch>
        </p:blipFill>
        <p:spPr>
          <a:xfrm>
            <a:off x="6450227" y="54141"/>
            <a:ext cx="5741773" cy="53139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398CA2-1BAB-27DC-B95E-4D6310D00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Gradient Exercise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4480F6-4B55-7B1D-01E1-E9BE72FC3F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2421" y="1424540"/>
                <a:ext cx="11567160" cy="5631168"/>
              </a:xfrm>
            </p:spPr>
            <p:txBody>
              <a:bodyPr/>
              <a:lstStyle/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en-US">
                    <a:latin typeface="Cambria Math" panose="02040503050406030204" pitchFamily="18" charset="0"/>
                  </a:rPr>
                  <a:t>Consider the function: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en-US"/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/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en-US"/>
                  <a:t>Compute the partial derivatives: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en-US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/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en-US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/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en-US"/>
                  <a:t>Then the gradient is: </a:t>
                </a:r>
                <a:endParaRPr lang="en-US" b="0" i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2(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2(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−2)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4480F6-4B55-7B1D-01E1-E9BE72FC3F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421" y="1424540"/>
                <a:ext cx="11567160" cy="5631168"/>
              </a:xfrm>
              <a:blipFill>
                <a:blip r:embed="rId4"/>
                <a:stretch>
                  <a:fillRect l="-1054" t="-1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2209DA8-9827-4131-4C2C-2307EF43A3F7}"/>
              </a:ext>
            </a:extLst>
          </p:cNvPr>
          <p:cNvSpPr txBox="1"/>
          <p:nvPr/>
        </p:nvSpPr>
        <p:spPr>
          <a:xfrm>
            <a:off x="600835" y="6488668"/>
            <a:ext cx="271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Plots in demo notebook.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62B6F42-C7FB-89CD-AC88-A32274437F38}"/>
              </a:ext>
            </a:extLst>
          </p:cNvPr>
          <p:cNvSpPr/>
          <p:nvPr/>
        </p:nvSpPr>
        <p:spPr>
          <a:xfrm>
            <a:off x="9752444" y="340858"/>
            <a:ext cx="2127135" cy="1584659"/>
          </a:xfrm>
          <a:prstGeom prst="roundRect">
            <a:avLst>
              <a:gd name="adj" fmla="val 7273"/>
            </a:avLst>
          </a:prstGeom>
          <a:solidFill>
            <a:schemeClr val="bg1">
              <a:alpha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A69804-CA4F-7431-EF45-0A1321326F59}"/>
              </a:ext>
            </a:extLst>
          </p:cNvPr>
          <p:cNvSpPr txBox="1"/>
          <p:nvPr/>
        </p:nvSpPr>
        <p:spPr>
          <a:xfrm>
            <a:off x="9837869" y="134926"/>
            <a:ext cx="114646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4"/>
                </a:solidFill>
              </a:rPr>
              <a:t>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8C61116-5742-073F-84DB-8476765D5B72}"/>
                  </a:ext>
                </a:extLst>
              </p:cNvPr>
              <p:cNvSpPr txBox="1"/>
              <p:nvPr/>
            </p:nvSpPr>
            <p:spPr>
              <a:xfrm>
                <a:off x="3108232" y="3287829"/>
                <a:ext cx="229310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32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8C61116-5742-073F-84DB-8476765D5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232" y="3287829"/>
                <a:ext cx="229310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FA3525-BA52-026B-E95A-F4780D7A1CD2}"/>
                  </a:ext>
                </a:extLst>
              </p:cNvPr>
              <p:cNvSpPr txBox="1"/>
              <p:nvPr/>
            </p:nvSpPr>
            <p:spPr>
              <a:xfrm>
                <a:off x="3108232" y="4091840"/>
                <a:ext cx="229310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US" sz="320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FA3525-BA52-026B-E95A-F4780D7A1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232" y="4091840"/>
                <a:ext cx="229310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F7A5C366-6C4E-FB7B-C2C3-8624E1E6F049}"/>
              </a:ext>
            </a:extLst>
          </p:cNvPr>
          <p:cNvSpPr/>
          <p:nvPr/>
        </p:nvSpPr>
        <p:spPr>
          <a:xfrm>
            <a:off x="5940656" y="2804964"/>
            <a:ext cx="1502733" cy="456776"/>
          </a:xfrm>
          <a:prstGeom prst="wedgeRoundRectCallout">
            <a:avLst>
              <a:gd name="adj1" fmla="val 91724"/>
              <a:gd name="adj2" fmla="val 66211"/>
              <a:gd name="adj3" fmla="val 16667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/>
                </a:solidFill>
              </a:rPr>
              <a:t>Gradient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5F5741EA-9347-BCBC-3C39-667119032635}"/>
              </a:ext>
            </a:extLst>
          </p:cNvPr>
          <p:cNvSpPr/>
          <p:nvPr/>
        </p:nvSpPr>
        <p:spPr>
          <a:xfrm>
            <a:off x="5502959" y="4902632"/>
            <a:ext cx="2635941" cy="1044593"/>
          </a:xfrm>
          <a:prstGeom prst="wedgeRoundRectCallout">
            <a:avLst>
              <a:gd name="adj1" fmla="val 84072"/>
              <a:gd name="adj2" fmla="val -83986"/>
              <a:gd name="adj3" fmla="val 16667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/>
                </a:solidFill>
              </a:rPr>
              <a:t>The gradient points in the </a:t>
            </a:r>
            <a:r>
              <a:rPr lang="en-US" b="1">
                <a:solidFill>
                  <a:schemeClr val="accent1"/>
                </a:solidFill>
              </a:rPr>
              <a:t>direction of greatest ascent</a:t>
            </a:r>
            <a:r>
              <a:rPr lang="en-US">
                <a:solidFill>
                  <a:schemeClr val="accent1"/>
                </a:solidFill>
              </a:rPr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ular Callout 15">
                <a:extLst>
                  <a:ext uri="{FF2B5EF4-FFF2-40B4-BE49-F238E27FC236}">
                    <a16:creationId xmlns:a16="http://schemas.microsoft.com/office/drawing/2014/main" id="{8BADCD30-2AEC-CC3F-4CF1-E4144DE38B56}"/>
                  </a:ext>
                </a:extLst>
              </p:cNvPr>
              <p:cNvSpPr/>
              <p:nvPr/>
            </p:nvSpPr>
            <p:spPr>
              <a:xfrm>
                <a:off x="9034461" y="5160004"/>
                <a:ext cx="2216857" cy="711546"/>
              </a:xfrm>
              <a:prstGeom prst="wedgeRoundRectCallout">
                <a:avLst>
                  <a:gd name="adj1" fmla="val -11300"/>
                  <a:gd name="adj2" fmla="val -272898"/>
                  <a:gd name="adj3" fmla="val 16667"/>
                </a:avLst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>
                    <a:solidFill>
                      <a:schemeClr val="accent1"/>
                    </a:solidFill>
                  </a:rPr>
                  <a:t>Zero</a:t>
                </a:r>
                <a:r>
                  <a:rPr lang="en-US">
                    <a:solidFill>
                      <a:schemeClr val="accent1"/>
                    </a:solidFill>
                  </a:rPr>
                  <a:t> Gradient </a:t>
                </a:r>
                <a:br>
                  <a:rPr lang="en-US">
                    <a:solidFill>
                      <a:schemeClr val="accent1"/>
                    </a:solidFill>
                  </a:rPr>
                </a:br>
                <a:r>
                  <a:rPr lang="en-US">
                    <a:solidFill>
                      <a:schemeClr val="accent1"/>
                    </a:solidFill>
                  </a:rPr>
                  <a:t>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=(1,2)</m:t>
                    </m:r>
                  </m:oMath>
                </a14:m>
                <a:endParaRPr lang="en-US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Rounded Rectangular Callout 15">
                <a:extLst>
                  <a:ext uri="{FF2B5EF4-FFF2-40B4-BE49-F238E27FC236}">
                    <a16:creationId xmlns:a16="http://schemas.microsoft.com/office/drawing/2014/main" id="{8BADCD30-2AEC-CC3F-4CF1-E4144DE38B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461" y="5160004"/>
                <a:ext cx="2216857" cy="711546"/>
              </a:xfrm>
              <a:prstGeom prst="wedgeRoundRectCallout">
                <a:avLst>
                  <a:gd name="adj1" fmla="val -11300"/>
                  <a:gd name="adj2" fmla="val -272898"/>
                  <a:gd name="adj3" fmla="val 16667"/>
                </a:avLst>
              </a:prstGeom>
              <a:blipFill>
                <a:blip r:embed="rId7"/>
                <a:stretch>
                  <a:fillRect b="-2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67CD97-0D8E-3A75-1454-8AB80995956F}"/>
                  </a:ext>
                </a:extLst>
              </p:cNvPr>
              <p:cNvSpPr txBox="1"/>
              <p:nvPr/>
            </p:nvSpPr>
            <p:spPr>
              <a:xfrm>
                <a:off x="9752442" y="478384"/>
                <a:ext cx="2127137" cy="13594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defTabSz="914361">
                  <a:lnSpc>
                    <a:spcPct val="9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67CD97-0D8E-3A75-1454-8AB809959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2442" y="478384"/>
                <a:ext cx="2127137" cy="1359475"/>
              </a:xfrm>
              <a:prstGeom prst="rect">
                <a:avLst/>
              </a:prstGeom>
              <a:blipFill>
                <a:blip r:embed="rId8"/>
                <a:stretch>
                  <a:fillRect t="-2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3CF9B11-9132-3056-062B-C089AA9DED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77600" y="5701496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E0F4A9-523C-6F7E-E719-97D9A6C99565}"/>
              </a:ext>
            </a:extLst>
          </p:cNvPr>
          <p:cNvSpPr txBox="1"/>
          <p:nvPr/>
        </p:nvSpPr>
        <p:spPr>
          <a:xfrm>
            <a:off x="11277600" y="6568291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1846379</a:t>
            </a:r>
          </a:p>
        </p:txBody>
      </p:sp>
    </p:spTree>
    <p:extLst>
      <p:ext uri="{BB962C8B-B14F-4D97-AF65-F5344CB8AC3E}">
        <p14:creationId xmlns:p14="http://schemas.microsoft.com/office/powerpoint/2010/main" val="1557795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  <p:bldP spid="14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C68AF-D2C0-4483-395D-9B51BB75C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B20051-DFCD-7D03-D2A2-0B08AF1E3C2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The Gradient of the Error Function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FD2F77-4084-9617-62CA-D33E779CD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19F20-BD88-6115-FA88-E90747640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173" y="367963"/>
            <a:ext cx="5931251" cy="40194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F79C75-A3D4-D724-3434-12B6EBCBF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322" y="3113992"/>
            <a:ext cx="5422548" cy="35639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5554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E25F94C-BDF4-5E18-3E55-5767F432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Key Factors in </a:t>
            </a:r>
            <a:br>
              <a:rPr lang="en-US"/>
            </a:br>
            <a:r>
              <a:rPr lang="en-US"/>
              <a:t>Generative AI Revolution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E617E76-EC11-DE9A-0894-F67F7EC33375}"/>
              </a:ext>
            </a:extLst>
          </p:cNvPr>
          <p:cNvGrpSpPr/>
          <p:nvPr/>
        </p:nvGrpSpPr>
        <p:grpSpPr>
          <a:xfrm>
            <a:off x="574928" y="1794800"/>
            <a:ext cx="2112012" cy="1641433"/>
            <a:chOff x="574928" y="1794800"/>
            <a:chExt cx="2112012" cy="164143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D6EB84B-E017-357C-3CDB-B48A20B5E307}"/>
                </a:ext>
              </a:extLst>
            </p:cNvPr>
            <p:cNvSpPr txBox="1"/>
            <p:nvPr/>
          </p:nvSpPr>
          <p:spPr>
            <a:xfrm>
              <a:off x="1018384" y="2851458"/>
              <a:ext cx="12009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/>
                <a:t>Data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F7119A9-C058-8117-D95C-87D78FB0506E}"/>
                </a:ext>
              </a:extLst>
            </p:cNvPr>
            <p:cNvGrpSpPr/>
            <p:nvPr/>
          </p:nvGrpSpPr>
          <p:grpSpPr>
            <a:xfrm>
              <a:off x="574928" y="1794800"/>
              <a:ext cx="2112012" cy="1042436"/>
              <a:chOff x="826535" y="1809022"/>
              <a:chExt cx="2112012" cy="1042436"/>
            </a:xfrm>
          </p:grpSpPr>
          <p:pic>
            <p:nvPicPr>
              <p:cNvPr id="1030" name="Picture 6" descr="Reddit - Wikipedia">
                <a:extLst>
                  <a:ext uri="{FF2B5EF4-FFF2-40B4-BE49-F238E27FC236}">
                    <a16:creationId xmlns:a16="http://schemas.microsoft.com/office/drawing/2014/main" id="{70C65B16-8D54-CBBA-BEF5-90782537DB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6111" y="1809022"/>
                <a:ext cx="1042436" cy="10424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Wikipedia">
                <a:extLst>
                  <a:ext uri="{FF2B5EF4-FFF2-40B4-BE49-F238E27FC236}">
                    <a16:creationId xmlns:a16="http://schemas.microsoft.com/office/drawing/2014/main" id="{DD542C3A-D667-4413-C0A0-6ADDAA21BC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6535" y="1853817"/>
                <a:ext cx="1043941" cy="9528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" name="Picture 2" descr="Common Crawl - Open Repository of Web Crawl Data">
                <a:extLst>
                  <a:ext uri="{FF2B5EF4-FFF2-40B4-BE49-F238E27FC236}">
                    <a16:creationId xmlns:a16="http://schemas.microsoft.com/office/drawing/2014/main" id="{0FDAF358-FABD-EE5B-A83B-BF98A67647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9998" y="2323959"/>
                <a:ext cx="1742646" cy="482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607DDA9-F168-ACA1-623E-6C5FA90A193E}"/>
              </a:ext>
            </a:extLst>
          </p:cNvPr>
          <p:cNvGrpSpPr/>
          <p:nvPr/>
        </p:nvGrpSpPr>
        <p:grpSpPr>
          <a:xfrm>
            <a:off x="6888692" y="1400464"/>
            <a:ext cx="2114681" cy="2035769"/>
            <a:chOff x="6888692" y="1400464"/>
            <a:chExt cx="2114681" cy="2035769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0A075447-D6C8-EF47-E207-364499AE6D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63" t="26037" r="25355" b="25502"/>
            <a:stretch>
              <a:fillRect/>
            </a:stretch>
          </p:blipFill>
          <p:spPr bwMode="auto">
            <a:xfrm>
              <a:off x="7020444" y="1400464"/>
              <a:ext cx="1846360" cy="13851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2699E5C-01B8-CDC2-45F1-1B405E71E34B}"/>
                </a:ext>
              </a:extLst>
            </p:cNvPr>
            <p:cNvSpPr txBox="1"/>
            <p:nvPr/>
          </p:nvSpPr>
          <p:spPr>
            <a:xfrm>
              <a:off x="6888692" y="2851458"/>
              <a:ext cx="211468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/>
                <a:t>Compute</a:t>
              </a: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3F30F4CB-65C4-4935-AD37-D7C0E952B27A}"/>
              </a:ext>
            </a:extLst>
          </p:cNvPr>
          <p:cNvSpPr/>
          <p:nvPr/>
        </p:nvSpPr>
        <p:spPr>
          <a:xfrm>
            <a:off x="718457" y="3706586"/>
            <a:ext cx="6678386" cy="29718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3880008-3FF6-9FD5-B9D5-B5C3DF71B765}"/>
              </a:ext>
            </a:extLst>
          </p:cNvPr>
          <p:cNvGrpSpPr/>
          <p:nvPr/>
        </p:nvGrpSpPr>
        <p:grpSpPr>
          <a:xfrm>
            <a:off x="7946032" y="4276924"/>
            <a:ext cx="3448381" cy="2252832"/>
            <a:chOff x="7946032" y="4276924"/>
            <a:chExt cx="3448381" cy="225283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DF9D6A6-4989-733A-959F-8445E75983E2}"/>
                </a:ext>
              </a:extLst>
            </p:cNvPr>
            <p:cNvGrpSpPr/>
            <p:nvPr/>
          </p:nvGrpSpPr>
          <p:grpSpPr>
            <a:xfrm>
              <a:off x="8241865" y="4276924"/>
              <a:ext cx="2635658" cy="1502553"/>
              <a:chOff x="7320988" y="2555503"/>
              <a:chExt cx="4041066" cy="2303757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26156D61-587D-603E-7372-1368C935DB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39087" y="2555503"/>
                <a:ext cx="3222967" cy="836280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186B1E59-C102-728F-7708-DEB4236DFF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18985" t="16586" r="16140" b="15096"/>
              <a:stretch/>
            </p:blipFill>
            <p:spPr>
              <a:xfrm>
                <a:off x="7320988" y="3365385"/>
                <a:ext cx="2525673" cy="1493875"/>
              </a:xfrm>
              <a:prstGeom prst="rect">
                <a:avLst/>
              </a:prstGeom>
            </p:spPr>
          </p:pic>
          <p:pic>
            <p:nvPicPr>
              <p:cNvPr id="23" name="Picture 2" descr="GitHub - google/jax: Composable transformations of Python+NumPy programs:  differentiate, vectorize, JIT to GPU/TPU, and more">
                <a:extLst>
                  <a:ext uri="{FF2B5EF4-FFF2-40B4-BE49-F238E27FC236}">
                    <a16:creationId xmlns:a16="http://schemas.microsoft.com/office/drawing/2014/main" id="{33767E3F-B971-B2EA-AE2A-C521C4DFBF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95038" y="3345491"/>
                <a:ext cx="1517919" cy="8784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F4A2EEB-DBB8-C263-F320-6168EDC3DC04}"/>
                </a:ext>
              </a:extLst>
            </p:cNvPr>
            <p:cNvSpPr txBox="1"/>
            <p:nvPr/>
          </p:nvSpPr>
          <p:spPr>
            <a:xfrm>
              <a:off x="7946032" y="5944981"/>
              <a:ext cx="344838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/>
                <a:t>Automatic Diff.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A16439F-97C3-36E3-362C-8CB811C67043}"/>
              </a:ext>
            </a:extLst>
          </p:cNvPr>
          <p:cNvGrpSpPr/>
          <p:nvPr/>
        </p:nvGrpSpPr>
        <p:grpSpPr>
          <a:xfrm>
            <a:off x="3079777" y="2319497"/>
            <a:ext cx="3542573" cy="1116736"/>
            <a:chOff x="3079777" y="2319497"/>
            <a:chExt cx="3542573" cy="11167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4D75B67-0408-985B-DEA4-C472148B2005}"/>
                    </a:ext>
                  </a:extLst>
                </p:cNvPr>
                <p:cNvSpPr txBox="1"/>
                <p:nvPr/>
              </p:nvSpPr>
              <p:spPr>
                <a:xfrm>
                  <a:off x="3079777" y="2319497"/>
                  <a:ext cx="3542573" cy="4168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Word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|</m:t>
                                </m:r>
                                <m:sSubSup>
                                  <m:sSub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sz="2400" b="0" i="0" smtClean="0">
                                                <a:latin typeface="Cambria Math" panose="02040503050406030204" pitchFamily="18" charset="0"/>
                                              </a:rPr>
                                              <m:t>Word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4D75B67-0408-985B-DEA4-C472148B20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9777" y="2319497"/>
                  <a:ext cx="3542573" cy="41684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BB0E843-7ADF-4B30-26A4-B23F63B72E52}"/>
                </a:ext>
              </a:extLst>
            </p:cNvPr>
            <p:cNvSpPr txBox="1"/>
            <p:nvPr/>
          </p:nvSpPr>
          <p:spPr>
            <a:xfrm>
              <a:off x="3114012" y="2851458"/>
              <a:ext cx="34083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/>
                <a:t>Loss Functions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FD35592-D20C-688D-30FA-C867CA26B013}"/>
              </a:ext>
            </a:extLst>
          </p:cNvPr>
          <p:cNvGrpSpPr/>
          <p:nvPr/>
        </p:nvGrpSpPr>
        <p:grpSpPr>
          <a:xfrm>
            <a:off x="1004197" y="4167487"/>
            <a:ext cx="6261651" cy="2362269"/>
            <a:chOff x="1004197" y="4167487"/>
            <a:chExt cx="6261651" cy="236226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A870760-98CA-4D59-ECA0-7E1AC90DC220}"/>
                </a:ext>
              </a:extLst>
            </p:cNvPr>
            <p:cNvSpPr txBox="1"/>
            <p:nvPr/>
          </p:nvSpPr>
          <p:spPr>
            <a:xfrm>
              <a:off x="1004197" y="5944981"/>
              <a:ext cx="62616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/>
                <a:t>Stochastic Gradient Descent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704758A-D561-0FCC-0588-55A495496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2032" t="2720" r="7525" b="5075"/>
            <a:stretch>
              <a:fillRect/>
            </a:stretch>
          </p:blipFill>
          <p:spPr>
            <a:xfrm>
              <a:off x="1519652" y="4167487"/>
              <a:ext cx="5153669" cy="1735602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38DC997-B8AF-A90B-37F7-06796A04DE93}"/>
              </a:ext>
            </a:extLst>
          </p:cNvPr>
          <p:cNvSpPr txBox="1"/>
          <p:nvPr/>
        </p:nvSpPr>
        <p:spPr>
          <a:xfrm>
            <a:off x="4087724" y="4167487"/>
            <a:ext cx="244169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Robbins–Monro 1951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F9B21D3-9214-0F94-92FB-097360AEF926}"/>
              </a:ext>
            </a:extLst>
          </p:cNvPr>
          <p:cNvGrpSpPr/>
          <p:nvPr/>
        </p:nvGrpSpPr>
        <p:grpSpPr>
          <a:xfrm>
            <a:off x="8997436" y="116634"/>
            <a:ext cx="3116559" cy="3812042"/>
            <a:chOff x="8997436" y="116634"/>
            <a:chExt cx="3116559" cy="3812042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5D5DA548-1B44-9EA3-288E-35575351B6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1050" y="116634"/>
              <a:ext cx="1942559" cy="27424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FF174FA-9954-295D-E85E-9496EFAA1B8B}"/>
                </a:ext>
              </a:extLst>
            </p:cNvPr>
            <p:cNvSpPr txBox="1"/>
            <p:nvPr/>
          </p:nvSpPr>
          <p:spPr>
            <a:xfrm>
              <a:off x="8997436" y="2851458"/>
              <a:ext cx="311655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/>
                <a:t>Neural</a:t>
              </a:r>
            </a:p>
            <a:p>
              <a:pPr algn="ctr"/>
              <a:r>
                <a:rPr lang="en-US" sz="3200" b="1"/>
                <a:t>Architectures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3704657-55F5-E621-CAF0-37CCC1C497D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77600" y="0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04E3B8-5927-20B2-726D-10B1F7183189}"/>
              </a:ext>
            </a:extLst>
          </p:cNvPr>
          <p:cNvSpPr txBox="1"/>
          <p:nvPr/>
        </p:nvSpPr>
        <p:spPr>
          <a:xfrm>
            <a:off x="11277600" y="866795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1846379</a:t>
            </a:r>
          </a:p>
        </p:txBody>
      </p:sp>
    </p:spTree>
    <p:extLst>
      <p:ext uri="{BB962C8B-B14F-4D97-AF65-F5344CB8AC3E}">
        <p14:creationId xmlns:p14="http://schemas.microsoft.com/office/powerpoint/2010/main" val="405535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F8F8DA-B416-B8F9-8371-32DB3579227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44693" y="1742703"/>
            <a:ext cx="2371696" cy="2371696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2AB8D3-46AF-3D04-8E7D-A6C249A49B0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112851" y="1000897"/>
            <a:ext cx="8486226" cy="3855308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000000"/>
                </a:solidFill>
              </a:rPr>
              <a:t>If w is a d-dimensional vector and E(w) is a scalar-valued function, what is the dimensionality of the gradient ∇E(w) with respect to w?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AB8EE1-97D9-1373-79B3-279D3EE66C81}"/>
              </a:ext>
            </a:extLst>
          </p:cNvPr>
          <p:cNvSpPr/>
          <p:nvPr/>
        </p:nvSpPr>
        <p:spPr>
          <a:xfrm>
            <a:off x="0" y="5820032"/>
            <a:ext cx="12192001" cy="1037968"/>
          </a:xfrm>
          <a:prstGeom prst="rect">
            <a:avLst/>
          </a:prstGeom>
          <a:solidFill>
            <a:srgbClr val="198038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1155" tIns="259492" rIns="1852888" bIns="203886" rtlCol="0" anchor="ctr">
            <a:normAutofit fontScale="85000" lnSpcReduction="1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4F50ED4-9A80-5B21-B494-6260ED020CA4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6462" y="6190785"/>
            <a:ext cx="296462" cy="296462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BA77D296-2514-5C6B-4036-3591B9AF7FE6}"/>
              </a:ext>
            </a:extLst>
          </p:cNvPr>
          <p:cNvSpPr/>
          <p:nvPr/>
        </p:nvSpPr>
        <p:spPr>
          <a:xfrm rot="2700000">
            <a:off x="9620371" y="514924"/>
            <a:ext cx="3335198" cy="778213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70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F9763D3-F2C1-27C1-FF8E-A90853C660E3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46748" y="6153727"/>
            <a:ext cx="1111733" cy="3705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0733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  <p:extLst>
    <p:ext uri="{6950BFC3-D8DA-4A85-94F7-54DA5524770B}">
      <p188:commentRel xmlns:p188="http://schemas.microsoft.com/office/powerpoint/2018/8/main" r:id="rId5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9F865B-0BA8-05F9-A5EB-F190AF7D7D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509" t="16788" r="10539" b="8292"/>
          <a:stretch>
            <a:fillRect/>
          </a:stretch>
        </p:blipFill>
        <p:spPr>
          <a:xfrm>
            <a:off x="4970918" y="87479"/>
            <a:ext cx="7221082" cy="66830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EDFB03-F199-405E-1910-4FCAD7962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Confusion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01442F7-BE4D-CAF7-AA3C-ADF3699BBF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The gradient does not lie</a:t>
                </a:r>
                <a:br>
                  <a:rPr lang="en-US"/>
                </a:br>
                <a:r>
                  <a:rPr lang="en-US"/>
                  <a:t>on the surface of the function.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 b="1"/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b="0"/>
              </a:p>
              <a:p>
                <a:pPr marL="0" indent="0">
                  <a:buNone/>
                </a:pPr>
                <a:r>
                  <a:rPr lang="en-US" b="0"/>
                  <a:t>The gradient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/>
                  <a:t> is</a:t>
                </a:r>
                <a:br>
                  <a:rPr lang="en-US"/>
                </a:br>
                <a:r>
                  <a:rPr lang="en-US" b="1"/>
                  <a:t>2-dimensional (not 3)</a:t>
                </a:r>
                <a:endParaRPr lang="en-US" b="0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01442F7-BE4D-CAF7-AA3C-ADF3699BBF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54" t="-2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4B4182A1-636E-0E8B-105F-7989921DE656}"/>
              </a:ext>
            </a:extLst>
          </p:cNvPr>
          <p:cNvSpPr/>
          <p:nvPr/>
        </p:nvSpPr>
        <p:spPr>
          <a:xfrm>
            <a:off x="3885220" y="4917262"/>
            <a:ext cx="2932624" cy="697334"/>
          </a:xfrm>
          <a:prstGeom prst="wedgeRoundRectCallout">
            <a:avLst>
              <a:gd name="adj1" fmla="val 69280"/>
              <a:gd name="adj2" fmla="val -36310"/>
              <a:gd name="adj3" fmla="val 16667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/>
                </a:solidFill>
              </a:rPr>
              <a:t>The gradient is in the </a:t>
            </a:r>
            <a:br>
              <a:rPr lang="en-US">
                <a:solidFill>
                  <a:schemeClr val="accent1"/>
                </a:solidFill>
              </a:rPr>
            </a:br>
            <a:r>
              <a:rPr lang="en-US" b="1">
                <a:solidFill>
                  <a:schemeClr val="accent1"/>
                </a:solidFill>
              </a:rPr>
              <a:t>domain</a:t>
            </a:r>
            <a:r>
              <a:rPr lang="en-US">
                <a:solidFill>
                  <a:schemeClr val="accent1"/>
                </a:solidFill>
              </a:rPr>
              <a:t> of the function.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79E8D0-4D85-1AF8-EAD4-45B69D9A8086}"/>
              </a:ext>
            </a:extLst>
          </p:cNvPr>
          <p:cNvCxnSpPr>
            <a:cxnSpLocks/>
          </p:cNvCxnSpPr>
          <p:nvPr/>
        </p:nvCxnSpPr>
        <p:spPr>
          <a:xfrm flipH="1" flipV="1">
            <a:off x="7754723" y="2806700"/>
            <a:ext cx="347317" cy="369128"/>
          </a:xfrm>
          <a:prstGeom prst="straightConnector1">
            <a:avLst/>
          </a:prstGeom>
          <a:ln w="38100" cap="flat" cmpd="sng" algn="ctr">
            <a:solidFill>
              <a:schemeClr val="bg1"/>
            </a:solidFill>
            <a:prstDash val="solid"/>
            <a:round/>
            <a:headEnd type="oval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7AE49EE6-B83D-AEB2-76C4-CFA30C8AB8FC}"/>
              </a:ext>
            </a:extLst>
          </p:cNvPr>
          <p:cNvSpPr/>
          <p:nvPr/>
        </p:nvSpPr>
        <p:spPr>
          <a:xfrm>
            <a:off x="8064969" y="2336127"/>
            <a:ext cx="2266122" cy="536755"/>
          </a:xfrm>
          <a:prstGeom prst="wedgeRoundRectCallout">
            <a:avLst>
              <a:gd name="adj1" fmla="val -45102"/>
              <a:gd name="adj2" fmla="val 99022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Not the gradient!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49342A-6EC3-480C-E089-26A73D32FF77}"/>
                  </a:ext>
                </a:extLst>
              </p:cNvPr>
              <p:cNvSpPr txBox="1"/>
              <p:nvPr/>
            </p:nvSpPr>
            <p:spPr>
              <a:xfrm>
                <a:off x="6182499" y="1154745"/>
                <a:ext cx="507450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49342A-6EC3-480C-E089-26A73D32F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499" y="1154745"/>
                <a:ext cx="5074508" cy="461665"/>
              </a:xfrm>
              <a:prstGeom prst="rect">
                <a:avLst/>
              </a:prstGeom>
              <a:blipFill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80FD632-A65A-7702-632C-AC0167A3CC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7600" y="0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067EA9-B3AD-6B70-32E9-E4943B77807F}"/>
              </a:ext>
            </a:extLst>
          </p:cNvPr>
          <p:cNvSpPr txBox="1"/>
          <p:nvPr/>
        </p:nvSpPr>
        <p:spPr>
          <a:xfrm>
            <a:off x="11277600" y="866795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1846379</a:t>
            </a:r>
          </a:p>
        </p:txBody>
      </p:sp>
    </p:spTree>
    <p:extLst>
      <p:ext uri="{BB962C8B-B14F-4D97-AF65-F5344CB8AC3E}">
        <p14:creationId xmlns:p14="http://schemas.microsoft.com/office/powerpoint/2010/main" val="642431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18A23-A1FE-8FFB-B7FC-3210B6621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Stationary Points and Zero Gradient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E025A-FA14-99B5-C59A-3A07D7074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1" y="1424540"/>
            <a:ext cx="11567160" cy="1219566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Anywhere the gradient is zero is a </a:t>
            </a:r>
            <a:r>
              <a:rPr lang="en-US" b="1"/>
              <a:t>stationary point.</a:t>
            </a:r>
          </a:p>
          <a:p>
            <a:r>
              <a:rPr lang="en-US" sz="2400">
                <a:sym typeface="Wingdings" pitchFamily="2" charset="2"/>
              </a:rPr>
              <a:t>Gradient is zero at local minima but zero gradient does not imply a minima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D0BD44D-0845-9638-3396-5DDD44E897D0}"/>
              </a:ext>
            </a:extLst>
          </p:cNvPr>
          <p:cNvGrpSpPr/>
          <p:nvPr/>
        </p:nvGrpSpPr>
        <p:grpSpPr>
          <a:xfrm>
            <a:off x="-85077" y="2654154"/>
            <a:ext cx="4194722" cy="3920339"/>
            <a:chOff x="-85077" y="2654154"/>
            <a:chExt cx="4194722" cy="392033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23D1172-B50C-05AB-5BF2-348F51922B8B}"/>
                </a:ext>
              </a:extLst>
            </p:cNvPr>
            <p:cNvGrpSpPr/>
            <p:nvPr/>
          </p:nvGrpSpPr>
          <p:grpSpPr>
            <a:xfrm>
              <a:off x="-85077" y="2654154"/>
              <a:ext cx="4194722" cy="3920339"/>
              <a:chOff x="121750" y="2654154"/>
              <a:chExt cx="4194722" cy="3920339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81E85F7-81BD-621D-CD96-E1504E0BDA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8509" t="16788" r="10539" b="8292"/>
              <a:stretch>
                <a:fillRect/>
              </a:stretch>
            </p:blipFill>
            <p:spPr>
              <a:xfrm>
                <a:off x="121750" y="2692318"/>
                <a:ext cx="4194722" cy="3882175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745831B9-25B6-A65F-B150-483DA98F9C65}"/>
                      </a:ext>
                    </a:extLst>
                  </p:cNvPr>
                  <p:cNvSpPr txBox="1"/>
                  <p:nvPr/>
                </p:nvSpPr>
                <p:spPr>
                  <a:xfrm>
                    <a:off x="478314" y="2654154"/>
                    <a:ext cx="356681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oMath>
                      </m:oMathPara>
                    </a14:m>
                    <a:endParaRPr lang="en-US" b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745831B9-25B6-A65F-B150-483DA98F9C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314" y="2654154"/>
                    <a:ext cx="3566810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393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EB7FDE-09D5-A145-34A1-4195401467F4}"/>
                </a:ext>
              </a:extLst>
            </p:cNvPr>
            <p:cNvSpPr txBox="1"/>
            <p:nvPr/>
          </p:nvSpPr>
          <p:spPr>
            <a:xfrm>
              <a:off x="1340465" y="3158817"/>
              <a:ext cx="1343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Minimum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0FEE6F-C00A-E523-32A0-74195CB6FDC3}"/>
              </a:ext>
            </a:extLst>
          </p:cNvPr>
          <p:cNvGrpSpPr/>
          <p:nvPr/>
        </p:nvGrpSpPr>
        <p:grpSpPr>
          <a:xfrm>
            <a:off x="4245062" y="2644106"/>
            <a:ext cx="4164014" cy="4265000"/>
            <a:chOff x="4245062" y="2644106"/>
            <a:chExt cx="4164014" cy="42650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24013E4-65D2-DC19-024D-18490B951F84}"/>
                </a:ext>
              </a:extLst>
            </p:cNvPr>
            <p:cNvGrpSpPr/>
            <p:nvPr/>
          </p:nvGrpSpPr>
          <p:grpSpPr>
            <a:xfrm>
              <a:off x="4245062" y="2644106"/>
              <a:ext cx="4164014" cy="4265000"/>
              <a:chOff x="8201402" y="2664202"/>
              <a:chExt cx="4164014" cy="426500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EF9933C9-B186-AF45-BF14-65B7D7BAC6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10919" t="19523" r="11066"/>
              <a:stretch>
                <a:fillRect/>
              </a:stretch>
            </p:blipFill>
            <p:spPr>
              <a:xfrm>
                <a:off x="8201402" y="2881894"/>
                <a:ext cx="3923491" cy="404730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5A6AB81-04AF-E230-8230-2E2D3BB99E8E}"/>
                      </a:ext>
                    </a:extLst>
                  </p:cNvPr>
                  <p:cNvSpPr txBox="1"/>
                  <p:nvPr/>
                </p:nvSpPr>
                <p:spPr>
                  <a:xfrm>
                    <a:off x="8292656" y="2664202"/>
                    <a:ext cx="4072760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b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5A6AB81-04AF-E230-8230-2E2D3BB99E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92656" y="2664202"/>
                    <a:ext cx="4072760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946" t="-2222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8901C6-FC43-945A-2FC2-E71E0FF4A0C0}"/>
                </a:ext>
              </a:extLst>
            </p:cNvPr>
            <p:cNvSpPr txBox="1"/>
            <p:nvPr/>
          </p:nvSpPr>
          <p:spPr>
            <a:xfrm>
              <a:off x="5535187" y="3158817"/>
              <a:ext cx="1382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Maximum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6ED9D6B-6E48-8AC7-1784-9454647A6D57}"/>
              </a:ext>
            </a:extLst>
          </p:cNvPr>
          <p:cNvGrpSpPr/>
          <p:nvPr/>
        </p:nvGrpSpPr>
        <p:grpSpPr>
          <a:xfrm>
            <a:off x="8329647" y="2636622"/>
            <a:ext cx="4251100" cy="4272484"/>
            <a:chOff x="8329647" y="2636622"/>
            <a:chExt cx="4251100" cy="427248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CD20323-6689-049B-C65D-D8CACFDB44EE}"/>
                </a:ext>
              </a:extLst>
            </p:cNvPr>
            <p:cNvGrpSpPr/>
            <p:nvPr/>
          </p:nvGrpSpPr>
          <p:grpSpPr>
            <a:xfrm>
              <a:off x="8329647" y="2636622"/>
              <a:ext cx="4251100" cy="4272484"/>
              <a:chOff x="7084313" y="2654154"/>
              <a:chExt cx="4251100" cy="4272484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40F07A8-6788-8410-4C69-80E45A0530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l="10986" t="19583" r="11058"/>
              <a:stretch>
                <a:fillRect/>
              </a:stretch>
            </p:blipFill>
            <p:spPr>
              <a:xfrm>
                <a:off x="7084313" y="2879330"/>
                <a:ext cx="3923491" cy="404730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838747FF-F48F-5956-790A-90D002EFFC51}"/>
                      </a:ext>
                    </a:extLst>
                  </p:cNvPr>
                  <p:cNvSpPr txBox="1"/>
                  <p:nvPr/>
                </p:nvSpPr>
                <p:spPr>
                  <a:xfrm>
                    <a:off x="7262653" y="2654154"/>
                    <a:ext cx="4072760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oMath>
                      </m:oMathPara>
                    </a14:m>
                    <a:endParaRPr lang="en-US" b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838747FF-F48F-5956-790A-90D002EFFC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2653" y="2654154"/>
                    <a:ext cx="4072760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096" t="-2222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7CB289-6A1E-D97F-E19E-0E8F70209BF1}"/>
                </a:ext>
              </a:extLst>
            </p:cNvPr>
            <p:cNvSpPr txBox="1"/>
            <p:nvPr/>
          </p:nvSpPr>
          <p:spPr>
            <a:xfrm>
              <a:off x="9428816" y="3158817"/>
              <a:ext cx="1725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Saddle Point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C9E7A76-DBE3-5BC6-F93D-BD139AE2CBC1}"/>
              </a:ext>
            </a:extLst>
          </p:cNvPr>
          <p:cNvSpPr txBox="1"/>
          <p:nvPr/>
        </p:nvSpPr>
        <p:spPr>
          <a:xfrm>
            <a:off x="9472986" y="6488668"/>
            <a:ext cx="271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Plots in demo notebook.</a:t>
            </a:r>
          </a:p>
        </p:txBody>
      </p:sp>
    </p:spTree>
    <p:extLst>
      <p:ext uri="{BB962C8B-B14F-4D97-AF65-F5344CB8AC3E}">
        <p14:creationId xmlns:p14="http://schemas.microsoft.com/office/powerpoint/2010/main" val="1808019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AEE75-A4AC-7707-9E04-C5836E634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Analytical Optimization using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F13984-32E5-D9C6-1A1E-B8A37CA602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2421" y="1424539"/>
                <a:ext cx="11567160" cy="51650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/>
                  <a:t>In some situations, (e.g., </a:t>
                </a:r>
                <a:r>
                  <a:rPr lang="en-US" b="1"/>
                  <a:t>ordinary least squares</a:t>
                </a:r>
                <a:r>
                  <a:rPr lang="en-US"/>
                  <a:t>)</a:t>
                </a:r>
                <a:r>
                  <a:rPr lang="en-US" b="1"/>
                  <a:t> </a:t>
                </a:r>
                <a:r>
                  <a:rPr lang="en-US"/>
                  <a:t>we can find the stationary points by solving: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/>
              </a:p>
              <a:p>
                <a:r>
                  <a:rPr lang="en-US"/>
                  <a:t>For these problems we often know that there is one stationary point and that it is the minima. 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However, for many machine learning applications (e.g., logistic regression and neural networks) </a:t>
                </a:r>
                <a:r>
                  <a:rPr lang="en-US" b="1"/>
                  <a:t>we cannot solve for the stationary points analytically</a:t>
                </a:r>
                <a:r>
                  <a:rPr lang="en-US"/>
                  <a:t>.</a:t>
                </a:r>
                <a:endParaRPr lang="en-US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F13984-32E5-D9C6-1A1E-B8A37CA602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421" y="1424539"/>
                <a:ext cx="11567160" cy="5165019"/>
              </a:xfrm>
              <a:blipFill>
                <a:blip r:embed="rId2"/>
                <a:stretch>
                  <a:fillRect l="-1054" t="-2007" r="-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276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2E023-CADD-8E0D-13A4-EAF414017B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Gradient Descent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CCA840D-9C5C-D49E-2294-30634A573B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Iterative optimization</a:t>
            </a:r>
          </a:p>
        </p:txBody>
      </p:sp>
    </p:spTree>
    <p:extLst>
      <p:ext uri="{BB962C8B-B14F-4D97-AF65-F5344CB8AC3E}">
        <p14:creationId xmlns:p14="http://schemas.microsoft.com/office/powerpoint/2010/main" val="87249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C78F49-D9FA-37CA-C6F2-0B189EEED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Iterative Optimization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50DA161-05C2-BD6F-97FA-048C273487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2421" y="1424540"/>
                <a:ext cx="11567160" cy="5433460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-US" b="1" dirty="0"/>
                  <a:t>Iterative optimization algorithms</a:t>
                </a:r>
                <a:r>
                  <a:rPr lang="en-US" dirty="0"/>
                  <a:t> start with an </a:t>
                </a:r>
                <a:r>
                  <a:rPr lang="en-US" b="1" dirty="0"/>
                  <a:t>initial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schemeClr val="accent3"/>
                    </a:solidFill>
                  </a:rPr>
                  <a:t> </a:t>
                </a:r>
                <a:r>
                  <a:rPr lang="en-US" b="0" dirty="0"/>
                  <a:t>and then </a:t>
                </a:r>
                <a:r>
                  <a:rPr lang="en-US" b="1" dirty="0"/>
                  <a:t>iteratively refine</a:t>
                </a:r>
                <a:r>
                  <a:rPr lang="en-US" dirty="0"/>
                  <a:t> that estimate: 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b="1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b="1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nor/>
                            </m:rPr>
                            <a:rPr lang="en-US" b="1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en-US" b="0" dirty="0">
                  <a:solidFill>
                    <a:schemeClr val="accent5"/>
                  </a:solidFill>
                </a:endParaRP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endParaRPr lang="en-US" dirty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-US" dirty="0"/>
                  <a:t>until </a:t>
                </a:r>
                <a:r>
                  <a:rPr lang="en-US" b="1" dirty="0"/>
                  <a:t>stopping criterion </a:t>
                </a:r>
                <a:r>
                  <a:rPr lang="en-US" dirty="0"/>
                  <a:t>is achieved.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-US" dirty="0"/>
                  <a:t>The choice of initial estimate</a:t>
                </a:r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</m:oMath>
                </a14:m>
                <a:r>
                  <a:rPr lang="en-US" dirty="0"/>
                  <a:t>, how the update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nor/>
                          </m:rPr>
                          <a:rPr lang="en-US" b="1" i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</m:oMath>
                </a14:m>
                <a:r>
                  <a:rPr lang="en-US" dirty="0"/>
                  <a:t> is computed, and the </a:t>
                </a:r>
                <a:r>
                  <a:rPr lang="en-US" b="1" dirty="0"/>
                  <a:t>stopping criterion</a:t>
                </a:r>
                <a:r>
                  <a:rPr lang="en-US" dirty="0"/>
                  <a:t> define the </a:t>
                </a:r>
                <a:br>
                  <a:rPr lang="en-US" dirty="0"/>
                </a:br>
                <a:r>
                  <a:rPr lang="en-US" b="1" dirty="0"/>
                  <a:t>iterative optimization algorithm</a:t>
                </a:r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50DA161-05C2-BD6F-97FA-048C273487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421" y="1424540"/>
                <a:ext cx="11567160" cy="5433460"/>
              </a:xfrm>
              <a:blipFill>
                <a:blip r:embed="rId2"/>
                <a:stretch>
                  <a:fillRect l="-1096" t="-2103" r="-1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8402F23C-2F5F-6CD5-894B-A9767440A584}"/>
              </a:ext>
            </a:extLst>
          </p:cNvPr>
          <p:cNvSpPr/>
          <p:nvPr/>
        </p:nvSpPr>
        <p:spPr>
          <a:xfrm>
            <a:off x="2640458" y="3542476"/>
            <a:ext cx="1602768" cy="660115"/>
          </a:xfrm>
          <a:prstGeom prst="wedgeRoundRectCallout">
            <a:avLst>
              <a:gd name="adj1" fmla="val 45834"/>
              <a:gd name="adj2" fmla="val -77578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Estimate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9E8C93A2-4DB6-71C5-C238-800503366C29}"/>
              </a:ext>
            </a:extLst>
          </p:cNvPr>
          <p:cNvSpPr/>
          <p:nvPr/>
        </p:nvSpPr>
        <p:spPr>
          <a:xfrm>
            <a:off x="4613096" y="3542476"/>
            <a:ext cx="1602768" cy="660115"/>
          </a:xfrm>
          <a:prstGeom prst="wedgeRoundRectCallout">
            <a:avLst>
              <a:gd name="adj1" fmla="val 10578"/>
              <a:gd name="adj2" fmla="val -7446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Old Estimate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D7C322F1-A458-F451-5A80-97EE82889DFF}"/>
              </a:ext>
            </a:extLst>
          </p:cNvPr>
          <p:cNvSpPr/>
          <p:nvPr/>
        </p:nvSpPr>
        <p:spPr>
          <a:xfrm>
            <a:off x="7078893" y="3542476"/>
            <a:ext cx="2763749" cy="834775"/>
          </a:xfrm>
          <a:prstGeom prst="wedgeRoundRectCallout">
            <a:avLst>
              <a:gd name="adj1" fmla="val -31244"/>
              <a:gd name="adj2" fmla="val -78555"/>
              <a:gd name="adj3" fmla="val 16667"/>
            </a:avLst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</a:t>
            </a:r>
          </a:p>
          <a:p>
            <a:pPr algn="ctr"/>
            <a:r>
              <a:rPr lang="en-US" dirty="0"/>
              <a:t>(Based on </a:t>
            </a:r>
            <a:r>
              <a:rPr lang="en-US" b="1" dirty="0"/>
              <a:t>Gradient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8B013094-BB52-049F-C93D-8D1CC4BB1A24}"/>
                  </a:ext>
                </a:extLst>
              </p:cNvPr>
              <p:cNvSpPr/>
              <p:nvPr/>
            </p:nvSpPr>
            <p:spPr>
              <a:xfrm>
                <a:off x="4345969" y="2348660"/>
                <a:ext cx="1602768" cy="382618"/>
              </a:xfrm>
              <a:prstGeom prst="wedgeRoundRectCallout">
                <a:avLst>
                  <a:gd name="adj1" fmla="val -29807"/>
                  <a:gd name="adj2" fmla="val 86910"/>
                  <a:gd name="adj3" fmla="val 16667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Iteration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8B013094-BB52-049F-C93D-8D1CC4BB1A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5969" y="2348660"/>
                <a:ext cx="1602768" cy="382618"/>
              </a:xfrm>
              <a:prstGeom prst="wedgeRoundRectCallout">
                <a:avLst>
                  <a:gd name="adj1" fmla="val -29807"/>
                  <a:gd name="adj2" fmla="val 86910"/>
                  <a:gd name="adj3" fmla="val 16667"/>
                </a:avLst>
              </a:prstGeom>
              <a:blipFill>
                <a:blip r:embed="rId3"/>
                <a:stretch>
                  <a:fillRect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927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2D93F-BEFE-0FCE-627E-E41A4F278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be 21">
            <a:extLst>
              <a:ext uri="{FF2B5EF4-FFF2-40B4-BE49-F238E27FC236}">
                <a16:creationId xmlns:a16="http://schemas.microsoft.com/office/drawing/2014/main" id="{D81F24C9-74A9-6B12-6AD2-EC905B619D94}"/>
              </a:ext>
            </a:extLst>
          </p:cNvPr>
          <p:cNvSpPr/>
          <p:nvPr/>
        </p:nvSpPr>
        <p:spPr>
          <a:xfrm>
            <a:off x="3627805" y="2842044"/>
            <a:ext cx="5178443" cy="1894702"/>
          </a:xfrm>
          <a:prstGeom prst="cube">
            <a:avLst>
              <a:gd name="adj" fmla="val 4400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123D71-B382-80CE-AA94-927F64FBD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Intuition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1AB991-00CD-D7FE-3B29-ABBBB3AD5D54}"/>
              </a:ext>
            </a:extLst>
          </p:cNvPr>
          <p:cNvSpPr txBox="1"/>
          <p:nvPr/>
        </p:nvSpPr>
        <p:spPr>
          <a:xfrm>
            <a:off x="140042" y="6293708"/>
            <a:ext cx="311655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Try the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  <a:hlinkClick r:id="rId3"/>
              </a:rPr>
              <a:t>loss game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(its free)!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65FB243-073E-B49B-4986-5B4AD5D0EED5}"/>
              </a:ext>
            </a:extLst>
          </p:cNvPr>
          <p:cNvGrpSpPr>
            <a:grpSpLocks noChangeAspect="1"/>
          </p:cNvGrpSpPr>
          <p:nvPr/>
        </p:nvGrpSpPr>
        <p:grpSpPr>
          <a:xfrm>
            <a:off x="3912599" y="3806960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9D96BD3-4B7B-AE32-A878-5D861F6858BE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04100193-BE5C-7735-4520-799DE22A1467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45D0567-1C11-30B2-815C-01F60F4B9A81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88F26CE-A71E-A2A4-211F-089B2B41884B}"/>
              </a:ext>
            </a:extLst>
          </p:cNvPr>
          <p:cNvGrpSpPr>
            <a:grpSpLocks noChangeAspect="1"/>
          </p:cNvGrpSpPr>
          <p:nvPr/>
        </p:nvGrpSpPr>
        <p:grpSpPr>
          <a:xfrm>
            <a:off x="5461814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98B4996-3932-154B-5D6E-12F33E1E5639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FEE79AB1-66ED-0FCF-CF92-0B6071017E22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FD19306-0956-BADF-0F5D-726E7E1ECF4E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AAA4D3E-2AA5-B76E-E8A0-A64A37B07924}"/>
              </a:ext>
            </a:extLst>
          </p:cNvPr>
          <p:cNvGrpSpPr>
            <a:grpSpLocks noChangeAspect="1"/>
          </p:cNvGrpSpPr>
          <p:nvPr/>
        </p:nvGrpSpPr>
        <p:grpSpPr>
          <a:xfrm>
            <a:off x="7010027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EB613D4-784C-24DB-67AE-327EACB5D4D7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E81576EC-81CB-864D-7E6E-2A113A41D1A9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CF072F1-4972-9625-2F65-232B0A8FF3DE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23" name="Cube 22">
            <a:extLst>
              <a:ext uri="{FF2B5EF4-FFF2-40B4-BE49-F238E27FC236}">
                <a16:creationId xmlns:a16="http://schemas.microsoft.com/office/drawing/2014/main" id="{42001969-1E23-0135-74FC-D2E21E7BA04C}"/>
              </a:ext>
            </a:extLst>
          </p:cNvPr>
          <p:cNvSpPr/>
          <p:nvPr/>
        </p:nvSpPr>
        <p:spPr>
          <a:xfrm>
            <a:off x="5442919" y="1433384"/>
            <a:ext cx="1548213" cy="1973442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Error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3E3410-DE78-4D68-CED7-545BB7A828D3}"/>
              </a:ext>
            </a:extLst>
          </p:cNvPr>
          <p:cNvSpPr txBox="1"/>
          <p:nvPr/>
        </p:nvSpPr>
        <p:spPr>
          <a:xfrm>
            <a:off x="3403388" y="5145117"/>
            <a:ext cx="509947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Goal: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Minimize the loss by turning the knobs.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199E27-D668-4976-0533-10A41BB96F0F}"/>
                  </a:ext>
                </a:extLst>
              </p:cNvPr>
              <p:cNvSpPr txBox="1"/>
              <p:nvPr/>
            </p:nvSpPr>
            <p:spPr>
              <a:xfrm>
                <a:off x="3601317" y="3606227"/>
                <a:ext cx="4449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7199E27-D668-4976-0533-10A41BB96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317" y="3606227"/>
                <a:ext cx="444994" cy="369332"/>
              </a:xfrm>
              <a:prstGeom prst="rect">
                <a:avLst/>
              </a:prstGeom>
              <a:blipFill>
                <a:blip r:embed="rId4"/>
                <a:stretch>
                  <a:fillRect l="-8219" r="-274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D234B6-84AC-CDB7-70A6-338BBEBB588E}"/>
                  </a:ext>
                </a:extLst>
              </p:cNvPr>
              <p:cNvSpPr txBox="1"/>
              <p:nvPr/>
            </p:nvSpPr>
            <p:spPr>
              <a:xfrm>
                <a:off x="5150507" y="3606227"/>
                <a:ext cx="4449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D234B6-84AC-CDB7-70A6-338BBEBB5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507" y="3606227"/>
                <a:ext cx="444994" cy="369332"/>
              </a:xfrm>
              <a:prstGeom prst="rect">
                <a:avLst/>
              </a:prstGeom>
              <a:blipFill>
                <a:blip r:embed="rId5"/>
                <a:stretch>
                  <a:fillRect l="-6849" r="-274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6BED1B-24F3-6830-B9A0-36697BA71FE5}"/>
                  </a:ext>
                </a:extLst>
              </p:cNvPr>
              <p:cNvSpPr txBox="1"/>
              <p:nvPr/>
            </p:nvSpPr>
            <p:spPr>
              <a:xfrm>
                <a:off x="6714811" y="3606227"/>
                <a:ext cx="4449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6BED1B-24F3-6830-B9A0-36697BA71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811" y="3606227"/>
                <a:ext cx="444994" cy="369332"/>
              </a:xfrm>
              <a:prstGeom prst="rect">
                <a:avLst/>
              </a:prstGeom>
              <a:blipFill>
                <a:blip r:embed="rId6"/>
                <a:stretch>
                  <a:fillRect l="-8219" r="-274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0320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8823C-4B99-493F-6204-81BF4763D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be 21">
            <a:extLst>
              <a:ext uri="{FF2B5EF4-FFF2-40B4-BE49-F238E27FC236}">
                <a16:creationId xmlns:a16="http://schemas.microsoft.com/office/drawing/2014/main" id="{CCE270E0-8B03-BB13-E866-005A9CF2753C}"/>
              </a:ext>
            </a:extLst>
          </p:cNvPr>
          <p:cNvSpPr/>
          <p:nvPr/>
        </p:nvSpPr>
        <p:spPr>
          <a:xfrm>
            <a:off x="3627805" y="2842044"/>
            <a:ext cx="5178443" cy="1894702"/>
          </a:xfrm>
          <a:prstGeom prst="cube">
            <a:avLst>
              <a:gd name="adj" fmla="val 4400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72AA87-1B95-5DC8-258D-56B1B7D8D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Intuition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F4B27C-B312-8376-D932-0E0B2DC60E9A}"/>
              </a:ext>
            </a:extLst>
          </p:cNvPr>
          <p:cNvSpPr txBox="1"/>
          <p:nvPr/>
        </p:nvSpPr>
        <p:spPr>
          <a:xfrm>
            <a:off x="140042" y="6293708"/>
            <a:ext cx="311655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Try the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  <a:hlinkClick r:id="rId3"/>
              </a:rPr>
              <a:t>loss game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(its free)!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053528-8E08-8077-4652-E28163D13F18}"/>
              </a:ext>
            </a:extLst>
          </p:cNvPr>
          <p:cNvGrpSpPr>
            <a:grpSpLocks noChangeAspect="1"/>
          </p:cNvGrpSpPr>
          <p:nvPr/>
        </p:nvGrpSpPr>
        <p:grpSpPr>
          <a:xfrm rot="3600000">
            <a:off x="3912599" y="3806960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6CD3D86-F837-760D-7107-BB4F7BFB6691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A7BFE9F6-D4A7-D8CC-FF3F-2F982104315F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FC7B17F-BA2C-8E3A-0BB5-9E3295E42C4C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6BCF2B4-FBEB-9EC7-8617-AB8BB06BFF49}"/>
              </a:ext>
            </a:extLst>
          </p:cNvPr>
          <p:cNvGrpSpPr>
            <a:grpSpLocks noChangeAspect="1"/>
          </p:cNvGrpSpPr>
          <p:nvPr/>
        </p:nvGrpSpPr>
        <p:grpSpPr>
          <a:xfrm>
            <a:off x="5461814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F1379D-40ED-26BF-3D9B-45C7BD09A330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A1841709-E5EE-70A1-CC2C-60E926EF74AC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FF38B3D-1047-20EF-D6E2-9EA39CC577FA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C9CB9EB-89A8-30C2-5EEC-9A97178D94EF}"/>
              </a:ext>
            </a:extLst>
          </p:cNvPr>
          <p:cNvGrpSpPr>
            <a:grpSpLocks noChangeAspect="1"/>
          </p:cNvGrpSpPr>
          <p:nvPr/>
        </p:nvGrpSpPr>
        <p:grpSpPr>
          <a:xfrm>
            <a:off x="7010027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DA13C0E-5A12-8B9E-CCB1-10A0851D4EE8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52ECC8CB-6053-3E87-0180-0BBB0DA6CBE3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298A0E0-ABBC-A05F-356D-C3893477360B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23" name="Cube 22">
            <a:extLst>
              <a:ext uri="{FF2B5EF4-FFF2-40B4-BE49-F238E27FC236}">
                <a16:creationId xmlns:a16="http://schemas.microsoft.com/office/drawing/2014/main" id="{9B0EAD8F-4FC4-1994-C37D-360A561D3F94}"/>
              </a:ext>
            </a:extLst>
          </p:cNvPr>
          <p:cNvSpPr/>
          <p:nvPr/>
        </p:nvSpPr>
        <p:spPr>
          <a:xfrm>
            <a:off x="5442919" y="1886464"/>
            <a:ext cx="1548213" cy="1520361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Error</a:t>
            </a:r>
          </a:p>
        </p:txBody>
      </p:sp>
      <p:sp>
        <p:nvSpPr>
          <p:cNvPr id="2" name="Circular Arrow 1">
            <a:extLst>
              <a:ext uri="{FF2B5EF4-FFF2-40B4-BE49-F238E27FC236}">
                <a16:creationId xmlns:a16="http://schemas.microsoft.com/office/drawing/2014/main" id="{934B43B0-517B-47DF-5990-B113BC695C0B}"/>
              </a:ext>
            </a:extLst>
          </p:cNvPr>
          <p:cNvSpPr/>
          <p:nvPr/>
        </p:nvSpPr>
        <p:spPr>
          <a:xfrm>
            <a:off x="4062916" y="3973648"/>
            <a:ext cx="438800" cy="4388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9212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A70F95-070E-FE5A-C6F3-1F4A28DDBB3D}"/>
                  </a:ext>
                </a:extLst>
              </p:cNvPr>
              <p:cNvSpPr txBox="1"/>
              <p:nvPr/>
            </p:nvSpPr>
            <p:spPr>
              <a:xfrm>
                <a:off x="3601317" y="3606227"/>
                <a:ext cx="4449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A70F95-070E-FE5A-C6F3-1F4A28DDB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317" y="3606227"/>
                <a:ext cx="444994" cy="369332"/>
              </a:xfrm>
              <a:prstGeom prst="rect">
                <a:avLst/>
              </a:prstGeom>
              <a:blipFill>
                <a:blip r:embed="rId4"/>
                <a:stretch>
                  <a:fillRect l="-8219" r="-274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979D5E5-9BD0-E851-D22F-BFFF2F542360}"/>
                  </a:ext>
                </a:extLst>
              </p:cNvPr>
              <p:cNvSpPr txBox="1"/>
              <p:nvPr/>
            </p:nvSpPr>
            <p:spPr>
              <a:xfrm>
                <a:off x="5150507" y="3606227"/>
                <a:ext cx="4449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979D5E5-9BD0-E851-D22F-BFFF2F542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507" y="3606227"/>
                <a:ext cx="444994" cy="369332"/>
              </a:xfrm>
              <a:prstGeom prst="rect">
                <a:avLst/>
              </a:prstGeom>
              <a:blipFill>
                <a:blip r:embed="rId5"/>
                <a:stretch>
                  <a:fillRect l="-6849" r="-274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FE1B07-97C6-087F-2345-114D5FA2A150}"/>
                  </a:ext>
                </a:extLst>
              </p:cNvPr>
              <p:cNvSpPr txBox="1"/>
              <p:nvPr/>
            </p:nvSpPr>
            <p:spPr>
              <a:xfrm>
                <a:off x="6714811" y="3606227"/>
                <a:ext cx="4449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FE1B07-97C6-087F-2345-114D5FA2A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811" y="3606227"/>
                <a:ext cx="444994" cy="369332"/>
              </a:xfrm>
              <a:prstGeom prst="rect">
                <a:avLst/>
              </a:prstGeom>
              <a:blipFill>
                <a:blip r:embed="rId6"/>
                <a:stretch>
                  <a:fillRect l="-8219" r="-274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6528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2F7B7-9EDD-2830-C405-8B2541B47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be 21">
            <a:extLst>
              <a:ext uri="{FF2B5EF4-FFF2-40B4-BE49-F238E27FC236}">
                <a16:creationId xmlns:a16="http://schemas.microsoft.com/office/drawing/2014/main" id="{CE1E1F0C-62E2-B891-9E04-7490E427D475}"/>
              </a:ext>
            </a:extLst>
          </p:cNvPr>
          <p:cNvSpPr/>
          <p:nvPr/>
        </p:nvSpPr>
        <p:spPr>
          <a:xfrm>
            <a:off x="3627805" y="2842044"/>
            <a:ext cx="5178443" cy="1894702"/>
          </a:xfrm>
          <a:prstGeom prst="cube">
            <a:avLst>
              <a:gd name="adj" fmla="val 4400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C24F74-44D9-F83A-8FE6-F17FF2361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Intuition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BB2BA6-9F7B-6ECB-8B1B-F21D781B64DC}"/>
              </a:ext>
            </a:extLst>
          </p:cNvPr>
          <p:cNvSpPr txBox="1"/>
          <p:nvPr/>
        </p:nvSpPr>
        <p:spPr>
          <a:xfrm>
            <a:off x="140042" y="6293708"/>
            <a:ext cx="311655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Try the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  <a:hlinkClick r:id="rId3"/>
              </a:rPr>
              <a:t>loss game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(its free)!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2F84E17-8FD5-AB03-E54E-BC7A1BD62C23}"/>
              </a:ext>
            </a:extLst>
          </p:cNvPr>
          <p:cNvGrpSpPr>
            <a:grpSpLocks noChangeAspect="1"/>
          </p:cNvGrpSpPr>
          <p:nvPr/>
        </p:nvGrpSpPr>
        <p:grpSpPr>
          <a:xfrm rot="3600000">
            <a:off x="3912599" y="3806960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6A416FD-58B6-3B6A-C981-4AC5542699CE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28CC1370-225E-59F9-17E5-E035B47E6A0B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1DA2FD1-7EF3-8E89-3824-BCB2B802F9D4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B30F13-8075-AA83-F30B-E869BCF90A97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5461814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995F251-941F-0C72-1672-5AFD58D33027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4818564E-73AB-5A48-3698-7590F2B92D23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DE1468C-7B68-3A91-2FDA-A1C1598D510F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2A762FA-2845-BA2B-EB1F-BEF0249E1CB5}"/>
              </a:ext>
            </a:extLst>
          </p:cNvPr>
          <p:cNvGrpSpPr>
            <a:grpSpLocks noChangeAspect="1"/>
          </p:cNvGrpSpPr>
          <p:nvPr/>
        </p:nvGrpSpPr>
        <p:grpSpPr>
          <a:xfrm>
            <a:off x="7010027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13BBD63-7FA1-7332-F42A-CA97E36B4CDA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86A0EC58-1CC3-65BE-1570-6F9784358E7B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067DECA-CD5B-1A8C-0667-E4B3653BA957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23" name="Cube 22">
            <a:extLst>
              <a:ext uri="{FF2B5EF4-FFF2-40B4-BE49-F238E27FC236}">
                <a16:creationId xmlns:a16="http://schemas.microsoft.com/office/drawing/2014/main" id="{95104CAA-3391-5F73-E723-7AABB4F47C21}"/>
              </a:ext>
            </a:extLst>
          </p:cNvPr>
          <p:cNvSpPr/>
          <p:nvPr/>
        </p:nvSpPr>
        <p:spPr>
          <a:xfrm>
            <a:off x="5442919" y="487680"/>
            <a:ext cx="1548213" cy="2919145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Error</a:t>
            </a:r>
          </a:p>
        </p:txBody>
      </p:sp>
      <p:sp>
        <p:nvSpPr>
          <p:cNvPr id="24" name="Circular Arrow 23">
            <a:extLst>
              <a:ext uri="{FF2B5EF4-FFF2-40B4-BE49-F238E27FC236}">
                <a16:creationId xmlns:a16="http://schemas.microsoft.com/office/drawing/2014/main" id="{112CECE7-F725-3A23-EA08-CCCCF9E68269}"/>
              </a:ext>
            </a:extLst>
          </p:cNvPr>
          <p:cNvSpPr/>
          <p:nvPr/>
        </p:nvSpPr>
        <p:spPr>
          <a:xfrm flipH="1">
            <a:off x="5614646" y="3982321"/>
            <a:ext cx="438800" cy="4388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9212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25" name="Circular Arrow 24">
            <a:extLst>
              <a:ext uri="{FF2B5EF4-FFF2-40B4-BE49-F238E27FC236}">
                <a16:creationId xmlns:a16="http://schemas.microsoft.com/office/drawing/2014/main" id="{C28FC7B5-71A0-894B-8153-5A70FE705427}"/>
              </a:ext>
            </a:extLst>
          </p:cNvPr>
          <p:cNvSpPr/>
          <p:nvPr/>
        </p:nvSpPr>
        <p:spPr>
          <a:xfrm>
            <a:off x="4062916" y="3973648"/>
            <a:ext cx="438800" cy="4388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9212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FD6087E-096D-3831-24AD-6D69DBB7F9F0}"/>
                  </a:ext>
                </a:extLst>
              </p:cNvPr>
              <p:cNvSpPr txBox="1"/>
              <p:nvPr/>
            </p:nvSpPr>
            <p:spPr>
              <a:xfrm>
                <a:off x="3601317" y="3606227"/>
                <a:ext cx="4449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FD6087E-096D-3831-24AD-6D69DBB7F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317" y="3606227"/>
                <a:ext cx="444994" cy="369332"/>
              </a:xfrm>
              <a:prstGeom prst="rect">
                <a:avLst/>
              </a:prstGeom>
              <a:blipFill>
                <a:blip r:embed="rId4"/>
                <a:stretch>
                  <a:fillRect l="-8219" r="-274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24046C-4DF0-1F27-0EEF-F14C626217AB}"/>
                  </a:ext>
                </a:extLst>
              </p:cNvPr>
              <p:cNvSpPr txBox="1"/>
              <p:nvPr/>
            </p:nvSpPr>
            <p:spPr>
              <a:xfrm>
                <a:off x="5150507" y="3606227"/>
                <a:ext cx="4449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24046C-4DF0-1F27-0EEF-F14C62621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507" y="3606227"/>
                <a:ext cx="444994" cy="369332"/>
              </a:xfrm>
              <a:prstGeom prst="rect">
                <a:avLst/>
              </a:prstGeom>
              <a:blipFill>
                <a:blip r:embed="rId5"/>
                <a:stretch>
                  <a:fillRect l="-6849" r="-274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950BAA-4F79-5349-34E8-B23EA53BCBB4}"/>
                  </a:ext>
                </a:extLst>
              </p:cNvPr>
              <p:cNvSpPr txBox="1"/>
              <p:nvPr/>
            </p:nvSpPr>
            <p:spPr>
              <a:xfrm>
                <a:off x="6714811" y="3606227"/>
                <a:ext cx="4449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950BAA-4F79-5349-34E8-B23EA53BC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811" y="3606227"/>
                <a:ext cx="444994" cy="369332"/>
              </a:xfrm>
              <a:prstGeom prst="rect">
                <a:avLst/>
              </a:prstGeom>
              <a:blipFill>
                <a:blip r:embed="rId6"/>
                <a:stretch>
                  <a:fillRect l="-8219" r="-274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756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84EAC-A607-0C4E-4727-3D3370FD4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be 21">
            <a:extLst>
              <a:ext uri="{FF2B5EF4-FFF2-40B4-BE49-F238E27FC236}">
                <a16:creationId xmlns:a16="http://schemas.microsoft.com/office/drawing/2014/main" id="{BB648706-8F16-19ED-E428-12BDD6DDBDB2}"/>
              </a:ext>
            </a:extLst>
          </p:cNvPr>
          <p:cNvSpPr/>
          <p:nvPr/>
        </p:nvSpPr>
        <p:spPr>
          <a:xfrm>
            <a:off x="3627805" y="2842044"/>
            <a:ext cx="5178443" cy="1894702"/>
          </a:xfrm>
          <a:prstGeom prst="cube">
            <a:avLst>
              <a:gd name="adj" fmla="val 4400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B7CBC0-835B-B606-16A9-9F320F4D5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Intuition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E6C885-3C67-6246-BB47-AC88C8D148E2}"/>
              </a:ext>
            </a:extLst>
          </p:cNvPr>
          <p:cNvSpPr txBox="1"/>
          <p:nvPr/>
        </p:nvSpPr>
        <p:spPr>
          <a:xfrm>
            <a:off x="140042" y="6293708"/>
            <a:ext cx="311655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Try the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  <a:hlinkClick r:id="rId3"/>
              </a:rPr>
              <a:t>loss game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(its free)!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919368-1BE4-D500-D0DA-E1F1ECFB7411}"/>
              </a:ext>
            </a:extLst>
          </p:cNvPr>
          <p:cNvGrpSpPr>
            <a:grpSpLocks noChangeAspect="1"/>
          </p:cNvGrpSpPr>
          <p:nvPr/>
        </p:nvGrpSpPr>
        <p:grpSpPr>
          <a:xfrm rot="3600000">
            <a:off x="3912599" y="3806960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EF5AE0A-9079-D9A5-0AD9-F505163FA55D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2EDAB131-F6C3-5C09-5128-1087042E1A3A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9007FB7-B845-FD80-DB72-4BC1F22F9A14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28C6B9E-C613-C3D8-C868-FBEFA824EDA6}"/>
              </a:ext>
            </a:extLst>
          </p:cNvPr>
          <p:cNvGrpSpPr>
            <a:grpSpLocks noChangeAspect="1"/>
          </p:cNvGrpSpPr>
          <p:nvPr/>
        </p:nvGrpSpPr>
        <p:grpSpPr>
          <a:xfrm rot="4500000">
            <a:off x="5461814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7CF5EED-E985-C180-8F36-95A1BC3CA67B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F9EC218F-4491-DA7A-B0D9-6D0CE18B1DB7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08E0AE1-CD2C-C072-C819-FF1335BF33DA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3141895-D8E7-F27B-1734-A522D1B6FFCC}"/>
              </a:ext>
            </a:extLst>
          </p:cNvPr>
          <p:cNvGrpSpPr>
            <a:grpSpLocks noChangeAspect="1"/>
          </p:cNvGrpSpPr>
          <p:nvPr/>
        </p:nvGrpSpPr>
        <p:grpSpPr>
          <a:xfrm>
            <a:off x="7010027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B210674-717A-5963-9728-40B040A61E9A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C01CF1E3-09D8-DC78-587F-ECCB004F1301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43A5604-05DE-9A5C-9228-97892ADE5A8F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23" name="Cube 22">
            <a:extLst>
              <a:ext uri="{FF2B5EF4-FFF2-40B4-BE49-F238E27FC236}">
                <a16:creationId xmlns:a16="http://schemas.microsoft.com/office/drawing/2014/main" id="{A24A0E84-08D2-6CF4-12A4-56113BAA65EE}"/>
              </a:ext>
            </a:extLst>
          </p:cNvPr>
          <p:cNvSpPr/>
          <p:nvPr/>
        </p:nvSpPr>
        <p:spPr>
          <a:xfrm>
            <a:off x="5442919" y="2446019"/>
            <a:ext cx="1548213" cy="960805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Error</a:t>
            </a:r>
          </a:p>
        </p:txBody>
      </p:sp>
      <p:sp>
        <p:nvSpPr>
          <p:cNvPr id="24" name="Circular Arrow 23">
            <a:extLst>
              <a:ext uri="{FF2B5EF4-FFF2-40B4-BE49-F238E27FC236}">
                <a16:creationId xmlns:a16="http://schemas.microsoft.com/office/drawing/2014/main" id="{B23EFFD4-D1B6-0F83-2B73-B03A6D96F5EC}"/>
              </a:ext>
            </a:extLst>
          </p:cNvPr>
          <p:cNvSpPr/>
          <p:nvPr/>
        </p:nvSpPr>
        <p:spPr>
          <a:xfrm>
            <a:off x="5614646" y="3982321"/>
            <a:ext cx="438800" cy="4388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9212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25" name="Circular Arrow 24">
            <a:extLst>
              <a:ext uri="{FF2B5EF4-FFF2-40B4-BE49-F238E27FC236}">
                <a16:creationId xmlns:a16="http://schemas.microsoft.com/office/drawing/2014/main" id="{BE3429D4-BA23-814A-93AE-0745440FA79E}"/>
              </a:ext>
            </a:extLst>
          </p:cNvPr>
          <p:cNvSpPr/>
          <p:nvPr/>
        </p:nvSpPr>
        <p:spPr>
          <a:xfrm>
            <a:off x="4062916" y="3973648"/>
            <a:ext cx="438800" cy="4388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9212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0AB2148-EF81-01B0-112F-09A36F694772}"/>
                  </a:ext>
                </a:extLst>
              </p:cNvPr>
              <p:cNvSpPr txBox="1"/>
              <p:nvPr/>
            </p:nvSpPr>
            <p:spPr>
              <a:xfrm>
                <a:off x="3601317" y="3606227"/>
                <a:ext cx="4449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0AB2148-EF81-01B0-112F-09A36F694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317" y="3606227"/>
                <a:ext cx="444994" cy="369332"/>
              </a:xfrm>
              <a:prstGeom prst="rect">
                <a:avLst/>
              </a:prstGeom>
              <a:blipFill>
                <a:blip r:embed="rId4"/>
                <a:stretch>
                  <a:fillRect l="-8219" r="-274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1E9407C-EC37-2B69-D53D-A29C2FF40D70}"/>
                  </a:ext>
                </a:extLst>
              </p:cNvPr>
              <p:cNvSpPr txBox="1"/>
              <p:nvPr/>
            </p:nvSpPr>
            <p:spPr>
              <a:xfrm>
                <a:off x="5150507" y="3606227"/>
                <a:ext cx="4449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1E9407C-EC37-2B69-D53D-A29C2FF40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507" y="3606227"/>
                <a:ext cx="444994" cy="369332"/>
              </a:xfrm>
              <a:prstGeom prst="rect">
                <a:avLst/>
              </a:prstGeom>
              <a:blipFill>
                <a:blip r:embed="rId5"/>
                <a:stretch>
                  <a:fillRect l="-6849" r="-274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687771-2204-D2E5-6439-3B023BC61C21}"/>
                  </a:ext>
                </a:extLst>
              </p:cNvPr>
              <p:cNvSpPr txBox="1"/>
              <p:nvPr/>
            </p:nvSpPr>
            <p:spPr>
              <a:xfrm>
                <a:off x="6714811" y="3606227"/>
                <a:ext cx="4449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687771-2204-D2E5-6439-3B023BC61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811" y="3606227"/>
                <a:ext cx="444994" cy="369332"/>
              </a:xfrm>
              <a:prstGeom prst="rect">
                <a:avLst/>
              </a:prstGeom>
              <a:blipFill>
                <a:blip r:embed="rId6"/>
                <a:stretch>
                  <a:fillRect l="-8219" r="-274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0400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573D22-6840-B114-460C-4D67ED2052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The General Optimization </a:t>
            </a:r>
            <a:br>
              <a:rPr lang="en-US"/>
            </a:br>
            <a:r>
              <a:rPr lang="en-US"/>
              <a:t>Problem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876D003-2D6D-56FD-F3CF-A9C00143D8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08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A696F-3436-5383-61F4-8B8F130D1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be 21">
            <a:extLst>
              <a:ext uri="{FF2B5EF4-FFF2-40B4-BE49-F238E27FC236}">
                <a16:creationId xmlns:a16="http://schemas.microsoft.com/office/drawing/2014/main" id="{52DFB140-BAF6-FB07-5C65-C8F503A2BD13}"/>
              </a:ext>
            </a:extLst>
          </p:cNvPr>
          <p:cNvSpPr/>
          <p:nvPr/>
        </p:nvSpPr>
        <p:spPr>
          <a:xfrm>
            <a:off x="3627805" y="2842044"/>
            <a:ext cx="5178443" cy="1894702"/>
          </a:xfrm>
          <a:prstGeom prst="cube">
            <a:avLst>
              <a:gd name="adj" fmla="val 4400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54ABD0-FB21-791C-4C1D-FE06F9DB1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Intuition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C388F9-F95B-54DB-8940-7F497CFCEB59}"/>
              </a:ext>
            </a:extLst>
          </p:cNvPr>
          <p:cNvSpPr txBox="1"/>
          <p:nvPr/>
        </p:nvSpPr>
        <p:spPr>
          <a:xfrm>
            <a:off x="140042" y="6293708"/>
            <a:ext cx="311655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Try the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  <a:hlinkClick r:id="rId3"/>
              </a:rPr>
              <a:t>loss game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(its free)!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7E4B38-0520-087D-7D1C-B753128F93A6}"/>
              </a:ext>
            </a:extLst>
          </p:cNvPr>
          <p:cNvGrpSpPr>
            <a:grpSpLocks noChangeAspect="1"/>
          </p:cNvGrpSpPr>
          <p:nvPr/>
        </p:nvGrpSpPr>
        <p:grpSpPr>
          <a:xfrm rot="3600000">
            <a:off x="3912599" y="3806960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029B253-158B-AF0F-814B-B356E5D3AF42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E99DC7FA-147F-A99F-6AC7-53E7F5AE8CF2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F1F4D25-5356-1D2E-20D8-3B54415BB356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3893A7-39B1-63AC-EEEE-57C2665F15E1}"/>
              </a:ext>
            </a:extLst>
          </p:cNvPr>
          <p:cNvGrpSpPr>
            <a:grpSpLocks noChangeAspect="1"/>
          </p:cNvGrpSpPr>
          <p:nvPr/>
        </p:nvGrpSpPr>
        <p:grpSpPr>
          <a:xfrm rot="4500000">
            <a:off x="5461814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EFD2DA5-E3AC-D6E8-BC22-98D1E812D091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DF8540A7-F311-956B-A8DF-DA2BA616EEF6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D0BDDEE-C501-E869-2305-18D7DB3E96A2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2F5C175-60F4-D419-5988-86021352B69D}"/>
              </a:ext>
            </a:extLst>
          </p:cNvPr>
          <p:cNvGrpSpPr>
            <a:grpSpLocks noChangeAspect="1"/>
          </p:cNvGrpSpPr>
          <p:nvPr/>
        </p:nvGrpSpPr>
        <p:grpSpPr>
          <a:xfrm rot="14400000">
            <a:off x="7010027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FC2E185-79CA-D9EF-CEAF-3531D1B2A6FA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770408C4-DFC1-67EB-1A76-4A1C64478D48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3E390A6-EC55-A2BC-3036-DA39E2390DC0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23" name="Cube 22">
            <a:extLst>
              <a:ext uri="{FF2B5EF4-FFF2-40B4-BE49-F238E27FC236}">
                <a16:creationId xmlns:a16="http://schemas.microsoft.com/office/drawing/2014/main" id="{83601349-610F-A491-C1F7-E197BB30EE55}"/>
              </a:ext>
            </a:extLst>
          </p:cNvPr>
          <p:cNvSpPr/>
          <p:nvPr/>
        </p:nvSpPr>
        <p:spPr>
          <a:xfrm>
            <a:off x="5442919" y="2727960"/>
            <a:ext cx="1548213" cy="678864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Error</a:t>
            </a:r>
          </a:p>
        </p:txBody>
      </p:sp>
      <p:sp>
        <p:nvSpPr>
          <p:cNvPr id="24" name="Circular Arrow 23">
            <a:extLst>
              <a:ext uri="{FF2B5EF4-FFF2-40B4-BE49-F238E27FC236}">
                <a16:creationId xmlns:a16="http://schemas.microsoft.com/office/drawing/2014/main" id="{63DF0871-2A51-8D11-1B35-89301097114F}"/>
              </a:ext>
            </a:extLst>
          </p:cNvPr>
          <p:cNvSpPr/>
          <p:nvPr/>
        </p:nvSpPr>
        <p:spPr>
          <a:xfrm>
            <a:off x="5614646" y="3982321"/>
            <a:ext cx="438800" cy="4388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9212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25" name="Circular Arrow 24">
            <a:extLst>
              <a:ext uri="{FF2B5EF4-FFF2-40B4-BE49-F238E27FC236}">
                <a16:creationId xmlns:a16="http://schemas.microsoft.com/office/drawing/2014/main" id="{401269FB-FD98-5F8C-837F-5C1DF0151EF4}"/>
              </a:ext>
            </a:extLst>
          </p:cNvPr>
          <p:cNvSpPr/>
          <p:nvPr/>
        </p:nvSpPr>
        <p:spPr>
          <a:xfrm>
            <a:off x="4062916" y="3973648"/>
            <a:ext cx="438800" cy="4388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9212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26" name="Circular Arrow 25">
            <a:extLst>
              <a:ext uri="{FF2B5EF4-FFF2-40B4-BE49-F238E27FC236}">
                <a16:creationId xmlns:a16="http://schemas.microsoft.com/office/drawing/2014/main" id="{F50190D0-807F-6D0C-45D9-146340FB8713}"/>
              </a:ext>
            </a:extLst>
          </p:cNvPr>
          <p:cNvSpPr/>
          <p:nvPr/>
        </p:nvSpPr>
        <p:spPr>
          <a:xfrm flipH="1">
            <a:off x="7168478" y="3989362"/>
            <a:ext cx="438800" cy="4388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9212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08CC76F-BE3D-E05D-41A6-88B3FE4EF9EC}"/>
                  </a:ext>
                </a:extLst>
              </p:cNvPr>
              <p:cNvSpPr txBox="1"/>
              <p:nvPr/>
            </p:nvSpPr>
            <p:spPr>
              <a:xfrm>
                <a:off x="3601317" y="3606227"/>
                <a:ext cx="4449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08CC76F-BE3D-E05D-41A6-88B3FE4EF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317" y="3606227"/>
                <a:ext cx="444994" cy="369332"/>
              </a:xfrm>
              <a:prstGeom prst="rect">
                <a:avLst/>
              </a:prstGeom>
              <a:blipFill>
                <a:blip r:embed="rId4"/>
                <a:stretch>
                  <a:fillRect l="-8219" r="-274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E8B7167-AC27-06D4-D199-D79F5A90895B}"/>
                  </a:ext>
                </a:extLst>
              </p:cNvPr>
              <p:cNvSpPr txBox="1"/>
              <p:nvPr/>
            </p:nvSpPr>
            <p:spPr>
              <a:xfrm>
                <a:off x="5150507" y="3606227"/>
                <a:ext cx="4449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E8B7167-AC27-06D4-D199-D79F5A908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507" y="3606227"/>
                <a:ext cx="444994" cy="369332"/>
              </a:xfrm>
              <a:prstGeom prst="rect">
                <a:avLst/>
              </a:prstGeom>
              <a:blipFill>
                <a:blip r:embed="rId5"/>
                <a:stretch>
                  <a:fillRect l="-6849" r="-274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5C5634-145D-2599-67ED-42FDB92734FB}"/>
                  </a:ext>
                </a:extLst>
              </p:cNvPr>
              <p:cNvSpPr txBox="1"/>
              <p:nvPr/>
            </p:nvSpPr>
            <p:spPr>
              <a:xfrm>
                <a:off x="6714811" y="3606227"/>
                <a:ext cx="4449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5C5634-145D-2599-67ED-42FDB9273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811" y="3606227"/>
                <a:ext cx="444994" cy="369332"/>
              </a:xfrm>
              <a:prstGeom prst="rect">
                <a:avLst/>
              </a:prstGeom>
              <a:blipFill>
                <a:blip r:embed="rId6"/>
                <a:stretch>
                  <a:fillRect l="-8219" r="-274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2586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D23B0-498B-8437-99A6-82E392947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be 21">
            <a:extLst>
              <a:ext uri="{FF2B5EF4-FFF2-40B4-BE49-F238E27FC236}">
                <a16:creationId xmlns:a16="http://schemas.microsoft.com/office/drawing/2014/main" id="{9662B949-A4EB-7A3F-1407-613AB74F375B}"/>
              </a:ext>
            </a:extLst>
          </p:cNvPr>
          <p:cNvSpPr/>
          <p:nvPr/>
        </p:nvSpPr>
        <p:spPr>
          <a:xfrm>
            <a:off x="3627805" y="2842044"/>
            <a:ext cx="5178443" cy="1894702"/>
          </a:xfrm>
          <a:prstGeom prst="cube">
            <a:avLst>
              <a:gd name="adj" fmla="val 4400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C789DE-5CB2-BD30-3B77-873023A56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Intuition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FE87AC-5267-3D12-C7ED-7ABA78A7D22D}"/>
              </a:ext>
            </a:extLst>
          </p:cNvPr>
          <p:cNvSpPr txBox="1"/>
          <p:nvPr/>
        </p:nvSpPr>
        <p:spPr>
          <a:xfrm>
            <a:off x="140042" y="6293708"/>
            <a:ext cx="311655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Try the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  <a:hlinkClick r:id="rId3"/>
              </a:rPr>
              <a:t>loss game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(its free)!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47661C9-5C5E-5BA8-CCF6-C1B2C929065F}"/>
              </a:ext>
            </a:extLst>
          </p:cNvPr>
          <p:cNvGrpSpPr>
            <a:grpSpLocks noChangeAspect="1"/>
          </p:cNvGrpSpPr>
          <p:nvPr/>
        </p:nvGrpSpPr>
        <p:grpSpPr>
          <a:xfrm rot="3600000">
            <a:off x="3912599" y="3806960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26A495E-5A27-7717-90BD-3B2469EC2FA8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D832C8F8-3743-0A46-F78E-BFE271D74E2F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A98026B-0A16-754D-AB67-B852C2D02AF0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9BD1E0-2B06-7A7E-8139-8C864A27CD85}"/>
              </a:ext>
            </a:extLst>
          </p:cNvPr>
          <p:cNvGrpSpPr>
            <a:grpSpLocks noChangeAspect="1"/>
          </p:cNvGrpSpPr>
          <p:nvPr/>
        </p:nvGrpSpPr>
        <p:grpSpPr>
          <a:xfrm rot="1800000">
            <a:off x="5461814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C405AE5-5233-EFD7-1D3F-68ABA9983DEE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FCD00133-D174-3E50-478B-7BA5500FC864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3800487-DDA3-329F-2C3C-B70CE6B2A5B1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86B8F71-1E90-5703-3ADC-EC5F4B5B48A5}"/>
              </a:ext>
            </a:extLst>
          </p:cNvPr>
          <p:cNvGrpSpPr>
            <a:grpSpLocks noChangeAspect="1"/>
          </p:cNvGrpSpPr>
          <p:nvPr/>
        </p:nvGrpSpPr>
        <p:grpSpPr>
          <a:xfrm rot="14400000">
            <a:off x="7010027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2CFC477-F429-BDD8-3376-97EFD218A6A6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C290FE1D-CA9C-AC3A-16B9-1D340520F6F7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D8AEE21-60E9-F016-F8E0-304F58D8939B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23" name="Cube 22">
            <a:extLst>
              <a:ext uri="{FF2B5EF4-FFF2-40B4-BE49-F238E27FC236}">
                <a16:creationId xmlns:a16="http://schemas.microsoft.com/office/drawing/2014/main" id="{E0369438-2190-8B9C-3AA0-D31501036935}"/>
              </a:ext>
            </a:extLst>
          </p:cNvPr>
          <p:cNvSpPr/>
          <p:nvPr/>
        </p:nvSpPr>
        <p:spPr>
          <a:xfrm>
            <a:off x="5442919" y="3032760"/>
            <a:ext cx="1548213" cy="374064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Error</a:t>
            </a:r>
          </a:p>
        </p:txBody>
      </p:sp>
      <p:sp>
        <p:nvSpPr>
          <p:cNvPr id="24" name="Circular Arrow 23">
            <a:extLst>
              <a:ext uri="{FF2B5EF4-FFF2-40B4-BE49-F238E27FC236}">
                <a16:creationId xmlns:a16="http://schemas.microsoft.com/office/drawing/2014/main" id="{83FEA8B5-3C47-948E-A2D0-FD8A66682746}"/>
              </a:ext>
            </a:extLst>
          </p:cNvPr>
          <p:cNvSpPr/>
          <p:nvPr/>
        </p:nvSpPr>
        <p:spPr>
          <a:xfrm flipH="1">
            <a:off x="5614646" y="3982321"/>
            <a:ext cx="438800" cy="4388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9212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25" name="Circular Arrow 24">
            <a:extLst>
              <a:ext uri="{FF2B5EF4-FFF2-40B4-BE49-F238E27FC236}">
                <a16:creationId xmlns:a16="http://schemas.microsoft.com/office/drawing/2014/main" id="{FE099858-54B3-017A-17ED-B048A6AC4713}"/>
              </a:ext>
            </a:extLst>
          </p:cNvPr>
          <p:cNvSpPr/>
          <p:nvPr/>
        </p:nvSpPr>
        <p:spPr>
          <a:xfrm>
            <a:off x="4062916" y="3973648"/>
            <a:ext cx="438800" cy="4388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9212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26" name="Circular Arrow 25">
            <a:extLst>
              <a:ext uri="{FF2B5EF4-FFF2-40B4-BE49-F238E27FC236}">
                <a16:creationId xmlns:a16="http://schemas.microsoft.com/office/drawing/2014/main" id="{F6969643-EE4D-FCCD-D4DB-2C48B088F4D3}"/>
              </a:ext>
            </a:extLst>
          </p:cNvPr>
          <p:cNvSpPr/>
          <p:nvPr/>
        </p:nvSpPr>
        <p:spPr>
          <a:xfrm flipH="1">
            <a:off x="7168478" y="3989362"/>
            <a:ext cx="438800" cy="43880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9212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AFD3B911-65AC-4F38-B118-4208ACFA31E0}"/>
              </a:ext>
            </a:extLst>
          </p:cNvPr>
          <p:cNvSpPr/>
          <p:nvPr/>
        </p:nvSpPr>
        <p:spPr>
          <a:xfrm>
            <a:off x="4284086" y="4941349"/>
            <a:ext cx="381368" cy="2402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834169-346B-60DF-3969-6A44CD1582CD}"/>
              </a:ext>
            </a:extLst>
          </p:cNvPr>
          <p:cNvCxnSpPr/>
          <p:nvPr/>
        </p:nvCxnSpPr>
        <p:spPr>
          <a:xfrm>
            <a:off x="4282316" y="4751369"/>
            <a:ext cx="0" cy="5369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ight Arrow 26">
            <a:extLst>
              <a:ext uri="{FF2B5EF4-FFF2-40B4-BE49-F238E27FC236}">
                <a16:creationId xmlns:a16="http://schemas.microsoft.com/office/drawing/2014/main" id="{266C0642-808F-3C19-01B4-792322736CE8}"/>
              </a:ext>
            </a:extLst>
          </p:cNvPr>
          <p:cNvSpPr/>
          <p:nvPr/>
        </p:nvSpPr>
        <p:spPr>
          <a:xfrm rot="10800000">
            <a:off x="5614646" y="4926108"/>
            <a:ext cx="246346" cy="2402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680256D-5176-380E-F403-86ADDD7F2AF1}"/>
              </a:ext>
            </a:extLst>
          </p:cNvPr>
          <p:cNvCxnSpPr/>
          <p:nvPr/>
        </p:nvCxnSpPr>
        <p:spPr>
          <a:xfrm>
            <a:off x="5860992" y="4736129"/>
            <a:ext cx="0" cy="5369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ight Arrow 28">
            <a:extLst>
              <a:ext uri="{FF2B5EF4-FFF2-40B4-BE49-F238E27FC236}">
                <a16:creationId xmlns:a16="http://schemas.microsoft.com/office/drawing/2014/main" id="{BD38D96C-16A7-FCAD-ACBF-E312C96C9E0D}"/>
              </a:ext>
            </a:extLst>
          </p:cNvPr>
          <p:cNvSpPr/>
          <p:nvPr/>
        </p:nvSpPr>
        <p:spPr>
          <a:xfrm rot="10800000">
            <a:off x="7169320" y="4922655"/>
            <a:ext cx="246346" cy="2402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ECDA95-A638-0285-9C23-496BAA9C89D3}"/>
              </a:ext>
            </a:extLst>
          </p:cNvPr>
          <p:cNvCxnSpPr/>
          <p:nvPr/>
        </p:nvCxnSpPr>
        <p:spPr>
          <a:xfrm>
            <a:off x="7415666" y="4732676"/>
            <a:ext cx="0" cy="5369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061C8E1-B97A-C08A-354C-D1F715DD5492}"/>
              </a:ext>
            </a:extLst>
          </p:cNvPr>
          <p:cNvSpPr txBox="1"/>
          <p:nvPr/>
        </p:nvSpPr>
        <p:spPr>
          <a:xfrm>
            <a:off x="3232846" y="5364100"/>
            <a:ext cx="5157181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What if we knew which way to turn the knob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and an idea of how far?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FD5178-0677-4C91-1BF3-15FE4E96A34E}"/>
              </a:ext>
            </a:extLst>
          </p:cNvPr>
          <p:cNvSpPr txBox="1"/>
          <p:nvPr/>
        </p:nvSpPr>
        <p:spPr>
          <a:xfrm>
            <a:off x="6558700" y="5888331"/>
            <a:ext cx="3525324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This is the Gradient!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6E239BE-1A04-39CD-D01C-C91682A0AE6A}"/>
                  </a:ext>
                </a:extLst>
              </p:cNvPr>
              <p:cNvSpPr txBox="1"/>
              <p:nvPr/>
            </p:nvSpPr>
            <p:spPr>
              <a:xfrm>
                <a:off x="3601317" y="3606227"/>
                <a:ext cx="4449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6E239BE-1A04-39CD-D01C-C91682A0A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317" y="3606227"/>
                <a:ext cx="444994" cy="369332"/>
              </a:xfrm>
              <a:prstGeom prst="rect">
                <a:avLst/>
              </a:prstGeom>
              <a:blipFill>
                <a:blip r:embed="rId4"/>
                <a:stretch>
                  <a:fillRect l="-8219" r="-274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849826F-9638-E494-5E20-436BC2C789B3}"/>
                  </a:ext>
                </a:extLst>
              </p:cNvPr>
              <p:cNvSpPr txBox="1"/>
              <p:nvPr/>
            </p:nvSpPr>
            <p:spPr>
              <a:xfrm>
                <a:off x="5150507" y="3606227"/>
                <a:ext cx="4449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849826F-9638-E494-5E20-436BC2C78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507" y="3606227"/>
                <a:ext cx="444994" cy="369332"/>
              </a:xfrm>
              <a:prstGeom prst="rect">
                <a:avLst/>
              </a:prstGeom>
              <a:blipFill>
                <a:blip r:embed="rId5"/>
                <a:stretch>
                  <a:fillRect l="-6849" r="-274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83F034-64D9-F2A9-F45D-2CC37250436D}"/>
                  </a:ext>
                </a:extLst>
              </p:cNvPr>
              <p:cNvSpPr txBox="1"/>
              <p:nvPr/>
            </p:nvSpPr>
            <p:spPr>
              <a:xfrm>
                <a:off x="6714811" y="3606227"/>
                <a:ext cx="4449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83F034-64D9-F2A9-F45D-2CC372504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811" y="3606227"/>
                <a:ext cx="444994" cy="369332"/>
              </a:xfrm>
              <a:prstGeom prst="rect">
                <a:avLst/>
              </a:prstGeom>
              <a:blipFill>
                <a:blip r:embed="rId6"/>
                <a:stretch>
                  <a:fillRect l="-8219" r="-274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688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7" grpId="0" animBg="1"/>
      <p:bldP spid="29" grpId="0" animBg="1"/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7307C-D513-68A8-3C27-D5043B60A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be 21">
            <a:extLst>
              <a:ext uri="{FF2B5EF4-FFF2-40B4-BE49-F238E27FC236}">
                <a16:creationId xmlns:a16="http://schemas.microsoft.com/office/drawing/2014/main" id="{53EC0156-2D1D-3AB2-88C1-9583EF5B4840}"/>
              </a:ext>
            </a:extLst>
          </p:cNvPr>
          <p:cNvSpPr/>
          <p:nvPr/>
        </p:nvSpPr>
        <p:spPr>
          <a:xfrm>
            <a:off x="3627805" y="2842044"/>
            <a:ext cx="5178443" cy="1894702"/>
          </a:xfrm>
          <a:prstGeom prst="cube">
            <a:avLst>
              <a:gd name="adj" fmla="val 4400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33A3C4-AB10-C2DF-8110-03D27DD07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Intuition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7895A3-8351-5FDF-FCA3-7170D6BA8565}"/>
              </a:ext>
            </a:extLst>
          </p:cNvPr>
          <p:cNvSpPr txBox="1"/>
          <p:nvPr/>
        </p:nvSpPr>
        <p:spPr>
          <a:xfrm>
            <a:off x="140042" y="6293708"/>
            <a:ext cx="311655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Try the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  <a:hlinkClick r:id="rId3"/>
              </a:rPr>
              <a:t>loss game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(its free)!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FC36F35-15A3-7F49-C235-C82E2EB1F17C}"/>
              </a:ext>
            </a:extLst>
          </p:cNvPr>
          <p:cNvGrpSpPr>
            <a:grpSpLocks noChangeAspect="1"/>
          </p:cNvGrpSpPr>
          <p:nvPr/>
        </p:nvGrpSpPr>
        <p:grpSpPr>
          <a:xfrm>
            <a:off x="3912599" y="3806960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FAD42FC-D97A-ECE0-C2B8-9CF4FD4C054D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E1BA6CC5-3300-0E35-B768-57EF8A1F157E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DE5F076-3D88-31A5-8824-DCD7EDCC71C4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7C3132-6F8C-D96E-9136-3631AFEE905E}"/>
              </a:ext>
            </a:extLst>
          </p:cNvPr>
          <p:cNvGrpSpPr>
            <a:grpSpLocks noChangeAspect="1"/>
          </p:cNvGrpSpPr>
          <p:nvPr/>
        </p:nvGrpSpPr>
        <p:grpSpPr>
          <a:xfrm>
            <a:off x="5461814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92A707C-9FB3-7C0F-BDCF-E93D2B5802A8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892BDE67-15B3-FACE-2C2F-260C8E3F136F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27FA68E-1C16-5D98-B64C-290001E94C47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DA560B4-6578-DDE0-8794-435CDFF93EFA}"/>
              </a:ext>
            </a:extLst>
          </p:cNvPr>
          <p:cNvGrpSpPr>
            <a:grpSpLocks noChangeAspect="1"/>
          </p:cNvGrpSpPr>
          <p:nvPr/>
        </p:nvGrpSpPr>
        <p:grpSpPr>
          <a:xfrm>
            <a:off x="7010027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75754D9-1F11-0FC5-52A8-3B237F09C72F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DD7EF02C-0905-8517-5DE2-D435E80251F5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F37D05B-B7A2-6F28-666C-5635ABCE10AA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23" name="Cube 22">
            <a:extLst>
              <a:ext uri="{FF2B5EF4-FFF2-40B4-BE49-F238E27FC236}">
                <a16:creationId xmlns:a16="http://schemas.microsoft.com/office/drawing/2014/main" id="{A4776D1D-EC73-D024-ECDA-04895C2313BD}"/>
              </a:ext>
            </a:extLst>
          </p:cNvPr>
          <p:cNvSpPr/>
          <p:nvPr/>
        </p:nvSpPr>
        <p:spPr>
          <a:xfrm>
            <a:off x="5442919" y="1433384"/>
            <a:ext cx="1548213" cy="1973442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Error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FC4158B3-11FF-6B59-31CE-D45E0E40CF97}"/>
              </a:ext>
            </a:extLst>
          </p:cNvPr>
          <p:cNvSpPr/>
          <p:nvPr/>
        </p:nvSpPr>
        <p:spPr>
          <a:xfrm>
            <a:off x="4284086" y="4941349"/>
            <a:ext cx="381368" cy="2402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50E476-B0BF-45C6-9127-F6DDB6903995}"/>
              </a:ext>
            </a:extLst>
          </p:cNvPr>
          <p:cNvCxnSpPr/>
          <p:nvPr/>
        </p:nvCxnSpPr>
        <p:spPr>
          <a:xfrm>
            <a:off x="4282316" y="4751369"/>
            <a:ext cx="0" cy="5369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ight Arrow 29">
            <a:extLst>
              <a:ext uri="{FF2B5EF4-FFF2-40B4-BE49-F238E27FC236}">
                <a16:creationId xmlns:a16="http://schemas.microsoft.com/office/drawing/2014/main" id="{1DE50BEE-022D-4DDA-09FD-063EED4DACD2}"/>
              </a:ext>
            </a:extLst>
          </p:cNvPr>
          <p:cNvSpPr/>
          <p:nvPr/>
        </p:nvSpPr>
        <p:spPr>
          <a:xfrm>
            <a:off x="5860991" y="4922655"/>
            <a:ext cx="585529" cy="2402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C15E288-C335-5B39-DF28-8E50A073CC6F}"/>
              </a:ext>
            </a:extLst>
          </p:cNvPr>
          <p:cNvCxnSpPr/>
          <p:nvPr/>
        </p:nvCxnSpPr>
        <p:spPr>
          <a:xfrm>
            <a:off x="5860992" y="4736129"/>
            <a:ext cx="0" cy="5369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ight Arrow 31">
            <a:extLst>
              <a:ext uri="{FF2B5EF4-FFF2-40B4-BE49-F238E27FC236}">
                <a16:creationId xmlns:a16="http://schemas.microsoft.com/office/drawing/2014/main" id="{D8C1AE2F-44AC-5642-D383-B6D432F74EE1}"/>
              </a:ext>
            </a:extLst>
          </p:cNvPr>
          <p:cNvSpPr/>
          <p:nvPr/>
        </p:nvSpPr>
        <p:spPr>
          <a:xfrm flipH="1">
            <a:off x="7159806" y="4922655"/>
            <a:ext cx="255860" cy="2402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5DD7AB2-BA70-D74F-8D12-E6FF73AFED7B}"/>
              </a:ext>
            </a:extLst>
          </p:cNvPr>
          <p:cNvCxnSpPr/>
          <p:nvPr/>
        </p:nvCxnSpPr>
        <p:spPr>
          <a:xfrm>
            <a:off x="7415666" y="4732676"/>
            <a:ext cx="0" cy="5369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FBB36D6-D3D9-A239-E234-E204C4C2B4B0}"/>
                  </a:ext>
                </a:extLst>
              </p:cNvPr>
              <p:cNvSpPr txBox="1"/>
              <p:nvPr/>
            </p:nvSpPr>
            <p:spPr>
              <a:xfrm>
                <a:off x="3601317" y="3606227"/>
                <a:ext cx="4449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FBB36D6-D3D9-A239-E234-E204C4C2B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317" y="3606227"/>
                <a:ext cx="444994" cy="369332"/>
              </a:xfrm>
              <a:prstGeom prst="rect">
                <a:avLst/>
              </a:prstGeom>
              <a:blipFill>
                <a:blip r:embed="rId4"/>
                <a:stretch>
                  <a:fillRect l="-8219" r="-274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46FB07-FED7-F897-28AE-78B7D0223283}"/>
                  </a:ext>
                </a:extLst>
              </p:cNvPr>
              <p:cNvSpPr txBox="1"/>
              <p:nvPr/>
            </p:nvSpPr>
            <p:spPr>
              <a:xfrm>
                <a:off x="5150507" y="3606227"/>
                <a:ext cx="4449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B46FB07-FED7-F897-28AE-78B7D0223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507" y="3606227"/>
                <a:ext cx="444994" cy="369332"/>
              </a:xfrm>
              <a:prstGeom prst="rect">
                <a:avLst/>
              </a:prstGeom>
              <a:blipFill>
                <a:blip r:embed="rId5"/>
                <a:stretch>
                  <a:fillRect l="-6849" r="-274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32559E-EC84-5437-566A-CFC63C71DBEF}"/>
                  </a:ext>
                </a:extLst>
              </p:cNvPr>
              <p:cNvSpPr txBox="1"/>
              <p:nvPr/>
            </p:nvSpPr>
            <p:spPr>
              <a:xfrm>
                <a:off x="6714811" y="3606227"/>
                <a:ext cx="4449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32559E-EC84-5437-566A-CFC63C71D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811" y="3606227"/>
                <a:ext cx="444994" cy="369332"/>
              </a:xfrm>
              <a:prstGeom prst="rect">
                <a:avLst/>
              </a:prstGeom>
              <a:blipFill>
                <a:blip r:embed="rId6"/>
                <a:stretch>
                  <a:fillRect l="-8219" r="-274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1984994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82E75-BE6C-A809-02AF-8C1C0761D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be 21">
            <a:extLst>
              <a:ext uri="{FF2B5EF4-FFF2-40B4-BE49-F238E27FC236}">
                <a16:creationId xmlns:a16="http://schemas.microsoft.com/office/drawing/2014/main" id="{2FE53B24-AC50-87F5-515C-6784411AA53A}"/>
              </a:ext>
            </a:extLst>
          </p:cNvPr>
          <p:cNvSpPr/>
          <p:nvPr/>
        </p:nvSpPr>
        <p:spPr>
          <a:xfrm>
            <a:off x="3627805" y="2842044"/>
            <a:ext cx="5178443" cy="1894702"/>
          </a:xfrm>
          <a:prstGeom prst="cube">
            <a:avLst>
              <a:gd name="adj" fmla="val 4400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7CF8DB-4765-24E9-2CBF-08FCDCCE3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Intuition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1DEF5E-3641-6CBE-8FA4-FCC88D5A6331}"/>
              </a:ext>
            </a:extLst>
          </p:cNvPr>
          <p:cNvSpPr txBox="1"/>
          <p:nvPr/>
        </p:nvSpPr>
        <p:spPr>
          <a:xfrm>
            <a:off x="140042" y="6293708"/>
            <a:ext cx="311655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Try the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  <a:hlinkClick r:id="rId3"/>
              </a:rPr>
              <a:t>loss game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(its free)!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B51B19A-A178-5BB2-2534-133A90A7F176}"/>
              </a:ext>
            </a:extLst>
          </p:cNvPr>
          <p:cNvGrpSpPr>
            <a:grpSpLocks noChangeAspect="1"/>
          </p:cNvGrpSpPr>
          <p:nvPr/>
        </p:nvGrpSpPr>
        <p:grpSpPr>
          <a:xfrm rot="2700000">
            <a:off x="3912599" y="3806960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817CBE4-7C79-4ADC-6E86-53A3C018BDB5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74FA2956-F533-9766-B0C4-3E9A56482BE0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6330897-BE38-E68D-E697-83CA0C74AEE2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0AFC16C-6BA4-F78C-B0F0-2FB96287A30F}"/>
              </a:ext>
            </a:extLst>
          </p:cNvPr>
          <p:cNvGrpSpPr>
            <a:grpSpLocks noChangeAspect="1"/>
          </p:cNvGrpSpPr>
          <p:nvPr/>
        </p:nvGrpSpPr>
        <p:grpSpPr>
          <a:xfrm rot="6300000">
            <a:off x="5461814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14E1A26-9967-2B76-5E8F-5869104211E6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7F5CCE3F-6067-586A-C1C9-63526F93EC62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CC2C26A-FC63-BE26-F98B-DF48B8515CE9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B8F2868-A457-BD09-5B4C-AA2BDD27193C}"/>
              </a:ext>
            </a:extLst>
          </p:cNvPr>
          <p:cNvGrpSpPr>
            <a:grpSpLocks noChangeAspect="1"/>
          </p:cNvGrpSpPr>
          <p:nvPr/>
        </p:nvGrpSpPr>
        <p:grpSpPr>
          <a:xfrm rot="18900000">
            <a:off x="7010027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7107CFB-27D6-B7F9-96E0-489D3CBAEABE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11C28FCD-582B-B584-3AEC-43A09340D914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EFA4390-D3D5-6C54-9079-675436D1ACA1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23" name="Cube 22">
            <a:extLst>
              <a:ext uri="{FF2B5EF4-FFF2-40B4-BE49-F238E27FC236}">
                <a16:creationId xmlns:a16="http://schemas.microsoft.com/office/drawing/2014/main" id="{FD852F1D-C7B3-F87D-4AFA-C0DD288C1CA1}"/>
              </a:ext>
            </a:extLst>
          </p:cNvPr>
          <p:cNvSpPr/>
          <p:nvPr/>
        </p:nvSpPr>
        <p:spPr>
          <a:xfrm>
            <a:off x="5442919" y="2385060"/>
            <a:ext cx="1548213" cy="1021766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Error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BB87A1B3-1438-820B-2AA2-B019B2D7F847}"/>
              </a:ext>
            </a:extLst>
          </p:cNvPr>
          <p:cNvSpPr/>
          <p:nvPr/>
        </p:nvSpPr>
        <p:spPr>
          <a:xfrm>
            <a:off x="4284086" y="4941349"/>
            <a:ext cx="381368" cy="2402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E2A2ED9-F017-C472-0F9B-02C0B25EFA2A}"/>
              </a:ext>
            </a:extLst>
          </p:cNvPr>
          <p:cNvCxnSpPr/>
          <p:nvPr/>
        </p:nvCxnSpPr>
        <p:spPr>
          <a:xfrm>
            <a:off x="4282316" y="4751369"/>
            <a:ext cx="0" cy="5369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ight Arrow 29">
            <a:extLst>
              <a:ext uri="{FF2B5EF4-FFF2-40B4-BE49-F238E27FC236}">
                <a16:creationId xmlns:a16="http://schemas.microsoft.com/office/drawing/2014/main" id="{9D4DA827-9113-E1C3-5BA5-EB167ECAFB64}"/>
              </a:ext>
            </a:extLst>
          </p:cNvPr>
          <p:cNvSpPr/>
          <p:nvPr/>
        </p:nvSpPr>
        <p:spPr>
          <a:xfrm>
            <a:off x="5860991" y="4922655"/>
            <a:ext cx="585529" cy="2402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F8973F0-CF46-9685-E448-AC032EC14138}"/>
              </a:ext>
            </a:extLst>
          </p:cNvPr>
          <p:cNvCxnSpPr/>
          <p:nvPr/>
        </p:nvCxnSpPr>
        <p:spPr>
          <a:xfrm>
            <a:off x="5860992" y="4736129"/>
            <a:ext cx="0" cy="5369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ight Arrow 31">
            <a:extLst>
              <a:ext uri="{FF2B5EF4-FFF2-40B4-BE49-F238E27FC236}">
                <a16:creationId xmlns:a16="http://schemas.microsoft.com/office/drawing/2014/main" id="{55247B8B-E46C-407A-C114-D243DDCEC006}"/>
              </a:ext>
            </a:extLst>
          </p:cNvPr>
          <p:cNvSpPr/>
          <p:nvPr/>
        </p:nvSpPr>
        <p:spPr>
          <a:xfrm flipH="1">
            <a:off x="7159806" y="4922655"/>
            <a:ext cx="255860" cy="2402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7388A53-0DF9-B6D2-E499-50F551099481}"/>
              </a:ext>
            </a:extLst>
          </p:cNvPr>
          <p:cNvCxnSpPr/>
          <p:nvPr/>
        </p:nvCxnSpPr>
        <p:spPr>
          <a:xfrm>
            <a:off x="7415666" y="4732676"/>
            <a:ext cx="0" cy="5369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4DFE7F-5801-D6DB-2A66-88973A619E81}"/>
                  </a:ext>
                </a:extLst>
              </p:cNvPr>
              <p:cNvSpPr txBox="1"/>
              <p:nvPr/>
            </p:nvSpPr>
            <p:spPr>
              <a:xfrm>
                <a:off x="3601317" y="3606227"/>
                <a:ext cx="4449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4DFE7F-5801-D6DB-2A66-88973A619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317" y="3606227"/>
                <a:ext cx="444994" cy="369332"/>
              </a:xfrm>
              <a:prstGeom prst="rect">
                <a:avLst/>
              </a:prstGeom>
              <a:blipFill>
                <a:blip r:embed="rId4"/>
                <a:stretch>
                  <a:fillRect l="-8219" r="-274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8A6A4E-2340-0810-1A3B-83CA16FF6982}"/>
                  </a:ext>
                </a:extLst>
              </p:cNvPr>
              <p:cNvSpPr txBox="1"/>
              <p:nvPr/>
            </p:nvSpPr>
            <p:spPr>
              <a:xfrm>
                <a:off x="5150507" y="3606227"/>
                <a:ext cx="4449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8A6A4E-2340-0810-1A3B-83CA16FF6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507" y="3606227"/>
                <a:ext cx="444994" cy="369332"/>
              </a:xfrm>
              <a:prstGeom prst="rect">
                <a:avLst/>
              </a:prstGeom>
              <a:blipFill>
                <a:blip r:embed="rId5"/>
                <a:stretch>
                  <a:fillRect l="-6849" r="-274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B95F57-96F7-E9A0-1FE7-552CC3CB3C76}"/>
                  </a:ext>
                </a:extLst>
              </p:cNvPr>
              <p:cNvSpPr txBox="1"/>
              <p:nvPr/>
            </p:nvSpPr>
            <p:spPr>
              <a:xfrm>
                <a:off x="6714811" y="3606227"/>
                <a:ext cx="4449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B95F57-96F7-E9A0-1FE7-552CC3CB3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811" y="3606227"/>
                <a:ext cx="444994" cy="369332"/>
              </a:xfrm>
              <a:prstGeom prst="rect">
                <a:avLst/>
              </a:prstGeom>
              <a:blipFill>
                <a:blip r:embed="rId6"/>
                <a:stretch>
                  <a:fillRect l="-8219" r="-274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596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EE508-D214-027A-EA14-13940FC34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be 21">
            <a:extLst>
              <a:ext uri="{FF2B5EF4-FFF2-40B4-BE49-F238E27FC236}">
                <a16:creationId xmlns:a16="http://schemas.microsoft.com/office/drawing/2014/main" id="{D6772049-272C-7A94-05B7-E5D4F35BC741}"/>
              </a:ext>
            </a:extLst>
          </p:cNvPr>
          <p:cNvSpPr/>
          <p:nvPr/>
        </p:nvSpPr>
        <p:spPr>
          <a:xfrm>
            <a:off x="3627805" y="2842044"/>
            <a:ext cx="5178443" cy="1894702"/>
          </a:xfrm>
          <a:prstGeom prst="cube">
            <a:avLst>
              <a:gd name="adj" fmla="val 4400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C9981B-C4FA-C668-86E8-410AFC8E8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Intuition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07EA69-F878-E3DD-FE57-8A424F5A9AA3}"/>
              </a:ext>
            </a:extLst>
          </p:cNvPr>
          <p:cNvSpPr txBox="1"/>
          <p:nvPr/>
        </p:nvSpPr>
        <p:spPr>
          <a:xfrm>
            <a:off x="140042" y="6293708"/>
            <a:ext cx="311655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Try the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  <a:hlinkClick r:id="rId3"/>
              </a:rPr>
              <a:t>loss game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(its free)!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941FD8B-AF47-9F3F-E871-6105C6424F79}"/>
              </a:ext>
            </a:extLst>
          </p:cNvPr>
          <p:cNvGrpSpPr>
            <a:grpSpLocks noChangeAspect="1"/>
          </p:cNvGrpSpPr>
          <p:nvPr/>
        </p:nvGrpSpPr>
        <p:grpSpPr>
          <a:xfrm rot="2700000">
            <a:off x="3912599" y="3806960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54F7AF2-1FAC-86D1-E820-1039DBE7084E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A5DAF4D7-F901-3903-3ED9-AB4F227EE8CB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34DDF5-23B7-7A57-3735-2746C98EDE8A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4ACDFD8-46F0-CBA2-54CB-817C6C78E32F}"/>
              </a:ext>
            </a:extLst>
          </p:cNvPr>
          <p:cNvGrpSpPr>
            <a:grpSpLocks noChangeAspect="1"/>
          </p:cNvGrpSpPr>
          <p:nvPr/>
        </p:nvGrpSpPr>
        <p:grpSpPr>
          <a:xfrm rot="6300000">
            <a:off x="5461814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BF21677-44E5-DAAA-3DC8-A066B1D4378E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9ED405A6-62EB-8D41-FDB4-CA30E9FC9EB8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CE01292-BAEB-3F6B-9F67-9EB6A77AB761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F47CDB-DA4F-8F3D-D405-2F576DC73BA8}"/>
              </a:ext>
            </a:extLst>
          </p:cNvPr>
          <p:cNvGrpSpPr>
            <a:grpSpLocks noChangeAspect="1"/>
          </p:cNvGrpSpPr>
          <p:nvPr/>
        </p:nvGrpSpPr>
        <p:grpSpPr>
          <a:xfrm rot="18900000">
            <a:off x="7010027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3EE259F-D1F1-0670-89DF-EC75D0CD023C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0C840BDA-45B6-F266-54C7-427BD1B3F1AE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BD19DC4-44CB-C960-474D-F4DA5233C222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23" name="Cube 22">
            <a:extLst>
              <a:ext uri="{FF2B5EF4-FFF2-40B4-BE49-F238E27FC236}">
                <a16:creationId xmlns:a16="http://schemas.microsoft.com/office/drawing/2014/main" id="{A0B1A7C7-9E11-2DBD-20CB-3AAFC5923C38}"/>
              </a:ext>
            </a:extLst>
          </p:cNvPr>
          <p:cNvSpPr/>
          <p:nvPr/>
        </p:nvSpPr>
        <p:spPr>
          <a:xfrm>
            <a:off x="5442919" y="2385060"/>
            <a:ext cx="1548213" cy="1021766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Error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4D4EB414-729C-7633-642D-95DB1B6CA0E1}"/>
              </a:ext>
            </a:extLst>
          </p:cNvPr>
          <p:cNvSpPr/>
          <p:nvPr/>
        </p:nvSpPr>
        <p:spPr>
          <a:xfrm>
            <a:off x="4284086" y="4941349"/>
            <a:ext cx="447934" cy="2402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E12C832-6D91-8079-E048-2039980A90D5}"/>
              </a:ext>
            </a:extLst>
          </p:cNvPr>
          <p:cNvCxnSpPr/>
          <p:nvPr/>
        </p:nvCxnSpPr>
        <p:spPr>
          <a:xfrm>
            <a:off x="4282316" y="4751369"/>
            <a:ext cx="0" cy="5369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ight Arrow 29">
            <a:extLst>
              <a:ext uri="{FF2B5EF4-FFF2-40B4-BE49-F238E27FC236}">
                <a16:creationId xmlns:a16="http://schemas.microsoft.com/office/drawing/2014/main" id="{F18DD817-3494-A2C3-355D-0B5907F9368F}"/>
              </a:ext>
            </a:extLst>
          </p:cNvPr>
          <p:cNvSpPr/>
          <p:nvPr/>
        </p:nvSpPr>
        <p:spPr>
          <a:xfrm flipH="1">
            <a:off x="5715000" y="4922655"/>
            <a:ext cx="145991" cy="2402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8FA3CC8-18DD-5D86-967B-C07265DBDCF2}"/>
              </a:ext>
            </a:extLst>
          </p:cNvPr>
          <p:cNvCxnSpPr/>
          <p:nvPr/>
        </p:nvCxnSpPr>
        <p:spPr>
          <a:xfrm>
            <a:off x="5860992" y="4736129"/>
            <a:ext cx="0" cy="5369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ight Arrow 31">
            <a:extLst>
              <a:ext uri="{FF2B5EF4-FFF2-40B4-BE49-F238E27FC236}">
                <a16:creationId xmlns:a16="http://schemas.microsoft.com/office/drawing/2014/main" id="{10B212E9-AFD5-A83B-1253-93B063664143}"/>
              </a:ext>
            </a:extLst>
          </p:cNvPr>
          <p:cNvSpPr/>
          <p:nvPr/>
        </p:nvSpPr>
        <p:spPr>
          <a:xfrm>
            <a:off x="7415666" y="4922655"/>
            <a:ext cx="90034" cy="2402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0546FBD-71FA-ED1C-831D-61E41C306122}"/>
              </a:ext>
            </a:extLst>
          </p:cNvPr>
          <p:cNvCxnSpPr/>
          <p:nvPr/>
        </p:nvCxnSpPr>
        <p:spPr>
          <a:xfrm>
            <a:off x="7415666" y="4732676"/>
            <a:ext cx="0" cy="5369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7B3E890-9B2F-36E2-E978-5A7097A15C78}"/>
                  </a:ext>
                </a:extLst>
              </p:cNvPr>
              <p:cNvSpPr txBox="1"/>
              <p:nvPr/>
            </p:nvSpPr>
            <p:spPr>
              <a:xfrm>
                <a:off x="3601317" y="3606227"/>
                <a:ext cx="4449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7B3E890-9B2F-36E2-E978-5A7097A15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317" y="3606227"/>
                <a:ext cx="444994" cy="369332"/>
              </a:xfrm>
              <a:prstGeom prst="rect">
                <a:avLst/>
              </a:prstGeom>
              <a:blipFill>
                <a:blip r:embed="rId4"/>
                <a:stretch>
                  <a:fillRect l="-8219" r="-274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E46ABB3-DA87-15F0-68F2-79C27742D873}"/>
                  </a:ext>
                </a:extLst>
              </p:cNvPr>
              <p:cNvSpPr txBox="1"/>
              <p:nvPr/>
            </p:nvSpPr>
            <p:spPr>
              <a:xfrm>
                <a:off x="5150507" y="3606227"/>
                <a:ext cx="4449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E46ABB3-DA87-15F0-68F2-79C27742D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507" y="3606227"/>
                <a:ext cx="444994" cy="369332"/>
              </a:xfrm>
              <a:prstGeom prst="rect">
                <a:avLst/>
              </a:prstGeom>
              <a:blipFill>
                <a:blip r:embed="rId5"/>
                <a:stretch>
                  <a:fillRect l="-6849" r="-274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95D717-2D80-6638-456D-49F4141EC839}"/>
                  </a:ext>
                </a:extLst>
              </p:cNvPr>
              <p:cNvSpPr txBox="1"/>
              <p:nvPr/>
            </p:nvSpPr>
            <p:spPr>
              <a:xfrm>
                <a:off x="6714811" y="3606227"/>
                <a:ext cx="4449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95D717-2D80-6638-456D-49F4141EC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811" y="3606227"/>
                <a:ext cx="444994" cy="369332"/>
              </a:xfrm>
              <a:prstGeom prst="rect">
                <a:avLst/>
              </a:prstGeom>
              <a:blipFill>
                <a:blip r:embed="rId6"/>
                <a:stretch>
                  <a:fillRect l="-8219" r="-274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4175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270B5-BF5F-3B64-2EA5-0E5FE23E0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be 21">
            <a:extLst>
              <a:ext uri="{FF2B5EF4-FFF2-40B4-BE49-F238E27FC236}">
                <a16:creationId xmlns:a16="http://schemas.microsoft.com/office/drawing/2014/main" id="{645B4200-DF3C-0D05-05E2-84B1EF5CD2BF}"/>
              </a:ext>
            </a:extLst>
          </p:cNvPr>
          <p:cNvSpPr/>
          <p:nvPr/>
        </p:nvSpPr>
        <p:spPr>
          <a:xfrm>
            <a:off x="3627805" y="2842044"/>
            <a:ext cx="5178443" cy="1894702"/>
          </a:xfrm>
          <a:prstGeom prst="cube">
            <a:avLst>
              <a:gd name="adj" fmla="val 4400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C117C9-D7E8-7CF1-93F3-2BF704853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Intuition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7BA320-B26E-8994-36D7-E8F6DB50E92E}"/>
              </a:ext>
            </a:extLst>
          </p:cNvPr>
          <p:cNvSpPr txBox="1"/>
          <p:nvPr/>
        </p:nvSpPr>
        <p:spPr>
          <a:xfrm>
            <a:off x="140042" y="6293708"/>
            <a:ext cx="311655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Try the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  <a:hlinkClick r:id="rId3"/>
              </a:rPr>
              <a:t>loss game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(its free)!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5F4E8A7-D029-7D50-FE2B-2D5E74264754}"/>
              </a:ext>
            </a:extLst>
          </p:cNvPr>
          <p:cNvGrpSpPr>
            <a:grpSpLocks noChangeAspect="1"/>
          </p:cNvGrpSpPr>
          <p:nvPr/>
        </p:nvGrpSpPr>
        <p:grpSpPr>
          <a:xfrm rot="7200000">
            <a:off x="3912599" y="3806960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44C6191-A27F-C67D-227B-E9037F68A0BD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2C3BB46B-74D3-EFC2-9D52-1E56973DC618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91CFF04-6A88-43EA-BFB5-0FBAF552B04D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DBECB9-5870-1D27-F76E-C1C5694C9F36}"/>
              </a:ext>
            </a:extLst>
          </p:cNvPr>
          <p:cNvGrpSpPr>
            <a:grpSpLocks noChangeAspect="1"/>
          </p:cNvGrpSpPr>
          <p:nvPr/>
        </p:nvGrpSpPr>
        <p:grpSpPr>
          <a:xfrm rot="4500000">
            <a:off x="5461814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4AE3818-1785-7A4F-82BF-FC65A0EF5F72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EFE625E5-A615-ABB0-79A2-282F87BB9BA0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028045D-AE11-F5CC-EEBF-714CB37B48DD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08ED5C0-1589-1B7E-0C75-7DCA9DABE099}"/>
              </a:ext>
            </a:extLst>
          </p:cNvPr>
          <p:cNvGrpSpPr>
            <a:grpSpLocks noChangeAspect="1"/>
          </p:cNvGrpSpPr>
          <p:nvPr/>
        </p:nvGrpSpPr>
        <p:grpSpPr>
          <a:xfrm rot="19800000">
            <a:off x="7010027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0C7DA78-6F96-A290-3EFB-5D2733F2845E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F542A136-8AD8-AE72-4535-3E8AA9744EF3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D9C8C26-5325-A9BE-DC7E-55F2C0E07D68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23" name="Cube 22">
            <a:extLst>
              <a:ext uri="{FF2B5EF4-FFF2-40B4-BE49-F238E27FC236}">
                <a16:creationId xmlns:a16="http://schemas.microsoft.com/office/drawing/2014/main" id="{E9367856-93F5-3E50-050A-9D20272F8710}"/>
              </a:ext>
            </a:extLst>
          </p:cNvPr>
          <p:cNvSpPr/>
          <p:nvPr/>
        </p:nvSpPr>
        <p:spPr>
          <a:xfrm>
            <a:off x="5442919" y="2827420"/>
            <a:ext cx="1548213" cy="579405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Error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271AB04A-004C-45B5-D344-F01036B41EC1}"/>
              </a:ext>
            </a:extLst>
          </p:cNvPr>
          <p:cNvSpPr/>
          <p:nvPr/>
        </p:nvSpPr>
        <p:spPr>
          <a:xfrm>
            <a:off x="4284086" y="4941349"/>
            <a:ext cx="447934" cy="2402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052D0CC-274A-3B8B-577C-04629E239904}"/>
              </a:ext>
            </a:extLst>
          </p:cNvPr>
          <p:cNvCxnSpPr/>
          <p:nvPr/>
        </p:nvCxnSpPr>
        <p:spPr>
          <a:xfrm>
            <a:off x="4282316" y="4751369"/>
            <a:ext cx="0" cy="5369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ight Arrow 29">
            <a:extLst>
              <a:ext uri="{FF2B5EF4-FFF2-40B4-BE49-F238E27FC236}">
                <a16:creationId xmlns:a16="http://schemas.microsoft.com/office/drawing/2014/main" id="{CA356B1B-176D-EF56-6E78-50E3DF3731C7}"/>
              </a:ext>
            </a:extLst>
          </p:cNvPr>
          <p:cNvSpPr/>
          <p:nvPr/>
        </p:nvSpPr>
        <p:spPr>
          <a:xfrm flipH="1">
            <a:off x="5715000" y="4922655"/>
            <a:ext cx="145991" cy="2402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A275A54-1332-2AFF-D5EF-9589C2A222B7}"/>
              </a:ext>
            </a:extLst>
          </p:cNvPr>
          <p:cNvCxnSpPr/>
          <p:nvPr/>
        </p:nvCxnSpPr>
        <p:spPr>
          <a:xfrm>
            <a:off x="5860992" y="4736129"/>
            <a:ext cx="0" cy="5369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ight Arrow 31">
            <a:extLst>
              <a:ext uri="{FF2B5EF4-FFF2-40B4-BE49-F238E27FC236}">
                <a16:creationId xmlns:a16="http://schemas.microsoft.com/office/drawing/2014/main" id="{1F03EEBE-57C9-57E2-2D0F-F4FFA5636FC0}"/>
              </a:ext>
            </a:extLst>
          </p:cNvPr>
          <p:cNvSpPr/>
          <p:nvPr/>
        </p:nvSpPr>
        <p:spPr>
          <a:xfrm>
            <a:off x="7415666" y="4922655"/>
            <a:ext cx="90034" cy="2402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C2B800C-0BF8-25F0-8697-C2A026D565AD}"/>
              </a:ext>
            </a:extLst>
          </p:cNvPr>
          <p:cNvCxnSpPr/>
          <p:nvPr/>
        </p:nvCxnSpPr>
        <p:spPr>
          <a:xfrm>
            <a:off x="7415666" y="4732676"/>
            <a:ext cx="0" cy="5369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9C5858-EB88-1267-6A85-59E287432254}"/>
                  </a:ext>
                </a:extLst>
              </p:cNvPr>
              <p:cNvSpPr txBox="1"/>
              <p:nvPr/>
            </p:nvSpPr>
            <p:spPr>
              <a:xfrm>
                <a:off x="3601317" y="3606227"/>
                <a:ext cx="4449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9C5858-EB88-1267-6A85-59E287432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317" y="3606227"/>
                <a:ext cx="444994" cy="369332"/>
              </a:xfrm>
              <a:prstGeom prst="rect">
                <a:avLst/>
              </a:prstGeom>
              <a:blipFill>
                <a:blip r:embed="rId4"/>
                <a:stretch>
                  <a:fillRect l="-8219" r="-274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15E1EB-3AAC-3AEB-B93A-9DC0F0E50909}"/>
                  </a:ext>
                </a:extLst>
              </p:cNvPr>
              <p:cNvSpPr txBox="1"/>
              <p:nvPr/>
            </p:nvSpPr>
            <p:spPr>
              <a:xfrm>
                <a:off x="5150507" y="3606227"/>
                <a:ext cx="4449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15E1EB-3AAC-3AEB-B93A-9DC0F0E50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507" y="3606227"/>
                <a:ext cx="444994" cy="369332"/>
              </a:xfrm>
              <a:prstGeom prst="rect">
                <a:avLst/>
              </a:prstGeom>
              <a:blipFill>
                <a:blip r:embed="rId5"/>
                <a:stretch>
                  <a:fillRect l="-6849" r="-274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1512CD-36C4-088D-1B90-486B722A46C2}"/>
                  </a:ext>
                </a:extLst>
              </p:cNvPr>
              <p:cNvSpPr txBox="1"/>
              <p:nvPr/>
            </p:nvSpPr>
            <p:spPr>
              <a:xfrm>
                <a:off x="6714811" y="3606227"/>
                <a:ext cx="4449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1512CD-36C4-088D-1B90-486B722A4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811" y="3606227"/>
                <a:ext cx="444994" cy="369332"/>
              </a:xfrm>
              <a:prstGeom prst="rect">
                <a:avLst/>
              </a:prstGeom>
              <a:blipFill>
                <a:blip r:embed="rId6"/>
                <a:stretch>
                  <a:fillRect l="-8219" r="-274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3811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B59DB-F8A6-1F72-BCE9-4DC637038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be 21">
            <a:extLst>
              <a:ext uri="{FF2B5EF4-FFF2-40B4-BE49-F238E27FC236}">
                <a16:creationId xmlns:a16="http://schemas.microsoft.com/office/drawing/2014/main" id="{1E9B48E4-427B-1895-FCFF-732D5B20A26A}"/>
              </a:ext>
            </a:extLst>
          </p:cNvPr>
          <p:cNvSpPr/>
          <p:nvPr/>
        </p:nvSpPr>
        <p:spPr>
          <a:xfrm>
            <a:off x="3627805" y="2842044"/>
            <a:ext cx="5178443" cy="1894702"/>
          </a:xfrm>
          <a:prstGeom prst="cube">
            <a:avLst>
              <a:gd name="adj" fmla="val 44007"/>
            </a:avLst>
          </a:prstGeom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890D10-DB39-6560-ADBC-8AD0387B5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Intuition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602A45-8E31-29AC-FF8A-7091AD6C3D3F}"/>
              </a:ext>
            </a:extLst>
          </p:cNvPr>
          <p:cNvSpPr txBox="1"/>
          <p:nvPr/>
        </p:nvSpPr>
        <p:spPr>
          <a:xfrm>
            <a:off x="140042" y="6293708"/>
            <a:ext cx="311655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Try the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  <a:hlinkClick r:id="rId3"/>
              </a:rPr>
              <a:t>loss game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(its free)!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0FC6BEE-4116-83DE-C257-515CB00254A5}"/>
              </a:ext>
            </a:extLst>
          </p:cNvPr>
          <p:cNvGrpSpPr>
            <a:grpSpLocks noChangeAspect="1"/>
          </p:cNvGrpSpPr>
          <p:nvPr/>
        </p:nvGrpSpPr>
        <p:grpSpPr>
          <a:xfrm rot="7200000">
            <a:off x="3912599" y="3806960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AAD2B2A-D07A-AE8A-D7B9-DB35AC33FA26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80133F91-5197-8066-E2E9-96340F39D5B6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CF68DD2-5F18-7398-1D05-046EFF17D633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E0D9422-F385-7D17-43FE-052FD78C8FA9}"/>
              </a:ext>
            </a:extLst>
          </p:cNvPr>
          <p:cNvGrpSpPr>
            <a:grpSpLocks noChangeAspect="1"/>
          </p:cNvGrpSpPr>
          <p:nvPr/>
        </p:nvGrpSpPr>
        <p:grpSpPr>
          <a:xfrm rot="4500000">
            <a:off x="5461814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22CBDF5-6D92-EFA7-34A9-D01F714FA4EC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CE5B1562-52C2-80A3-1F9C-8C89D3BB2B4D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A4AB147-E2AB-6739-1DA1-C9AA11DF4242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AAC1063-CDF2-75CA-D034-EDAB22EDAD1A}"/>
              </a:ext>
            </a:extLst>
          </p:cNvPr>
          <p:cNvGrpSpPr>
            <a:grpSpLocks noChangeAspect="1"/>
          </p:cNvGrpSpPr>
          <p:nvPr/>
        </p:nvGrpSpPr>
        <p:grpSpPr>
          <a:xfrm rot="19800000">
            <a:off x="7010027" y="3815197"/>
            <a:ext cx="755703" cy="755703"/>
            <a:chOff x="3599180" y="3319849"/>
            <a:chExt cx="914400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8EACAB8-00FC-35D8-69DF-2D6E2E454FE8}"/>
                </a:ext>
              </a:extLst>
            </p:cNvPr>
            <p:cNvSpPr/>
            <p:nvPr/>
          </p:nvSpPr>
          <p:spPr>
            <a:xfrm>
              <a:off x="3599180" y="3319849"/>
              <a:ext cx="914400" cy="914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8DAB23CB-53E1-8C5E-8A1A-8D784BA0E8F8}"/>
                </a:ext>
              </a:extLst>
            </p:cNvPr>
            <p:cNvSpPr/>
            <p:nvPr/>
          </p:nvSpPr>
          <p:spPr>
            <a:xfrm>
              <a:off x="3858481" y="3330479"/>
              <a:ext cx="395798" cy="34120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7C4AFF7-AD6C-EFE6-B05A-7645D5DCF849}"/>
                </a:ext>
              </a:extLst>
            </p:cNvPr>
            <p:cNvSpPr/>
            <p:nvPr/>
          </p:nvSpPr>
          <p:spPr>
            <a:xfrm>
              <a:off x="3780413" y="3501082"/>
              <a:ext cx="551935" cy="55193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23" name="Cube 22">
            <a:extLst>
              <a:ext uri="{FF2B5EF4-FFF2-40B4-BE49-F238E27FC236}">
                <a16:creationId xmlns:a16="http://schemas.microsoft.com/office/drawing/2014/main" id="{A01A2DA2-193F-CD9E-CFA2-FF184F8FFE94}"/>
              </a:ext>
            </a:extLst>
          </p:cNvPr>
          <p:cNvSpPr/>
          <p:nvPr/>
        </p:nvSpPr>
        <p:spPr>
          <a:xfrm>
            <a:off x="5442919" y="2827420"/>
            <a:ext cx="1548213" cy="579405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Error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4E661237-3205-7DB5-8A34-D752132B77C4}"/>
              </a:ext>
            </a:extLst>
          </p:cNvPr>
          <p:cNvSpPr/>
          <p:nvPr/>
        </p:nvSpPr>
        <p:spPr>
          <a:xfrm flipH="1">
            <a:off x="4238367" y="4941349"/>
            <a:ext cx="45719" cy="2402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4CA8B0B-71AE-6430-450A-464847E5796E}"/>
              </a:ext>
            </a:extLst>
          </p:cNvPr>
          <p:cNvCxnSpPr/>
          <p:nvPr/>
        </p:nvCxnSpPr>
        <p:spPr>
          <a:xfrm>
            <a:off x="4282316" y="4751369"/>
            <a:ext cx="0" cy="5369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ight Arrow 29">
            <a:extLst>
              <a:ext uri="{FF2B5EF4-FFF2-40B4-BE49-F238E27FC236}">
                <a16:creationId xmlns:a16="http://schemas.microsoft.com/office/drawing/2014/main" id="{D5EFEB36-0531-C3E2-C265-E434CF6D135B}"/>
              </a:ext>
            </a:extLst>
          </p:cNvPr>
          <p:cNvSpPr/>
          <p:nvPr/>
        </p:nvSpPr>
        <p:spPr>
          <a:xfrm>
            <a:off x="5860990" y="4922655"/>
            <a:ext cx="45719" cy="2402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D489322-3940-EBD6-FF7C-8AF599E24989}"/>
              </a:ext>
            </a:extLst>
          </p:cNvPr>
          <p:cNvCxnSpPr/>
          <p:nvPr/>
        </p:nvCxnSpPr>
        <p:spPr>
          <a:xfrm>
            <a:off x="5860992" y="4736129"/>
            <a:ext cx="0" cy="5369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A67CAB6-AFD5-A4E7-7AC0-06E19754E8EB}"/>
              </a:ext>
            </a:extLst>
          </p:cNvPr>
          <p:cNvSpPr/>
          <p:nvPr/>
        </p:nvSpPr>
        <p:spPr>
          <a:xfrm flipH="1">
            <a:off x="7353300" y="4922655"/>
            <a:ext cx="62366" cy="2402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D9640D-3D44-24CB-3254-E6304CBCB19E}"/>
              </a:ext>
            </a:extLst>
          </p:cNvPr>
          <p:cNvCxnSpPr/>
          <p:nvPr/>
        </p:nvCxnSpPr>
        <p:spPr>
          <a:xfrm>
            <a:off x="7415666" y="4732676"/>
            <a:ext cx="0" cy="5369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9012981-8C3F-56CD-E1C2-13C3E05F5FEE}"/>
              </a:ext>
            </a:extLst>
          </p:cNvPr>
          <p:cNvSpPr txBox="1"/>
          <p:nvPr/>
        </p:nvSpPr>
        <p:spPr>
          <a:xfrm>
            <a:off x="3437051" y="5642479"/>
            <a:ext cx="4379725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This is Gradient descent!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5F8508-B0A1-68CF-84E2-40E74AFA6500}"/>
                  </a:ext>
                </a:extLst>
              </p:cNvPr>
              <p:cNvSpPr txBox="1"/>
              <p:nvPr/>
            </p:nvSpPr>
            <p:spPr>
              <a:xfrm>
                <a:off x="3601317" y="3606227"/>
                <a:ext cx="4449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5F8508-B0A1-68CF-84E2-40E74AFA6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317" y="3606227"/>
                <a:ext cx="444994" cy="369332"/>
              </a:xfrm>
              <a:prstGeom prst="rect">
                <a:avLst/>
              </a:prstGeom>
              <a:blipFill>
                <a:blip r:embed="rId4"/>
                <a:stretch>
                  <a:fillRect l="-8219" r="-274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96901F0-D3FA-E040-5235-817599D02EAC}"/>
                  </a:ext>
                </a:extLst>
              </p:cNvPr>
              <p:cNvSpPr txBox="1"/>
              <p:nvPr/>
            </p:nvSpPr>
            <p:spPr>
              <a:xfrm>
                <a:off x="5150507" y="3606227"/>
                <a:ext cx="4449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96901F0-D3FA-E040-5235-817599D02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507" y="3606227"/>
                <a:ext cx="444994" cy="369332"/>
              </a:xfrm>
              <a:prstGeom prst="rect">
                <a:avLst/>
              </a:prstGeom>
              <a:blipFill>
                <a:blip r:embed="rId5"/>
                <a:stretch>
                  <a:fillRect l="-6849" r="-274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E9E56A-C72E-4B8F-0263-7F5B47D59F20}"/>
                  </a:ext>
                </a:extLst>
              </p:cNvPr>
              <p:cNvSpPr txBox="1"/>
              <p:nvPr/>
            </p:nvSpPr>
            <p:spPr>
              <a:xfrm>
                <a:off x="6714811" y="3606227"/>
                <a:ext cx="4449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E9E56A-C72E-4B8F-0263-7F5B47D59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811" y="3606227"/>
                <a:ext cx="444994" cy="369332"/>
              </a:xfrm>
              <a:prstGeom prst="rect">
                <a:avLst/>
              </a:prstGeom>
              <a:blipFill>
                <a:blip r:embed="rId6"/>
                <a:stretch>
                  <a:fillRect l="-8219" r="-274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4887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48847D6-A442-79A3-F276-C065253F49C3}"/>
              </a:ext>
            </a:extLst>
          </p:cNvPr>
          <p:cNvSpPr/>
          <p:nvPr/>
        </p:nvSpPr>
        <p:spPr>
          <a:xfrm>
            <a:off x="11134416" y="0"/>
            <a:ext cx="1047610" cy="974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3D31EE-8F8F-8FB4-3593-4E33F1A2A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Gradient Descent Intuition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52071A-4B7E-195D-FB31-F22E072C8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90" y="1056876"/>
            <a:ext cx="10414000" cy="56664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1F70AE-EA9B-541D-8C45-755F9F76802A}"/>
              </a:ext>
            </a:extLst>
          </p:cNvPr>
          <p:cNvSpPr/>
          <p:nvPr/>
        </p:nvSpPr>
        <p:spPr>
          <a:xfrm>
            <a:off x="868890" y="1206500"/>
            <a:ext cx="10121900" cy="5295900"/>
          </a:xfrm>
          <a:prstGeom prst="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799B46D-8009-4AEA-8347-E8A06F1DA340}"/>
                  </a:ext>
                </a:extLst>
              </p:cNvPr>
              <p:cNvSpPr/>
              <p:nvPr/>
            </p:nvSpPr>
            <p:spPr>
              <a:xfrm>
                <a:off x="9479490" y="5346700"/>
                <a:ext cx="596900" cy="596900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799B46D-8009-4AEA-8347-E8A06F1DA3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9490" y="5346700"/>
                <a:ext cx="596900" cy="5969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B14E53-8A17-72F6-20BE-9E51826C9F06}"/>
                  </a:ext>
                </a:extLst>
              </p:cNvPr>
              <p:cNvSpPr txBox="1"/>
              <p:nvPr/>
            </p:nvSpPr>
            <p:spPr>
              <a:xfrm>
                <a:off x="5626216" y="6464442"/>
                <a:ext cx="5183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B14E53-8A17-72F6-20BE-9E51826C9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216" y="6464442"/>
                <a:ext cx="51834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5D8D3C-4451-A986-3172-8CDD2655D8E4}"/>
                  </a:ext>
                </a:extLst>
              </p:cNvPr>
              <p:cNvSpPr txBox="1"/>
              <p:nvPr/>
            </p:nvSpPr>
            <p:spPr>
              <a:xfrm>
                <a:off x="312419" y="3398865"/>
                <a:ext cx="5183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5D8D3C-4451-A986-3172-8CDD2655D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19" y="3398865"/>
                <a:ext cx="51834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53442205-AE78-FCBA-706D-325DC80947F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6383"/>
          <a:stretch>
            <a:fillRect/>
          </a:stretch>
        </p:blipFill>
        <p:spPr>
          <a:xfrm>
            <a:off x="11066990" y="584200"/>
            <a:ext cx="1115036" cy="6273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FFBE65-333A-5232-517D-F3A99FE41195}"/>
              </a:ext>
            </a:extLst>
          </p:cNvPr>
          <p:cNvSpPr txBox="1"/>
          <p:nvPr/>
        </p:nvSpPr>
        <p:spPr>
          <a:xfrm>
            <a:off x="11134416" y="604992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E7E9E2F-1597-1234-0A8A-FB57DCE3D408}"/>
                  </a:ext>
                </a:extLst>
              </p:cNvPr>
              <p:cNvSpPr/>
              <p:nvPr/>
            </p:nvSpPr>
            <p:spPr>
              <a:xfrm>
                <a:off x="5980640" y="2641600"/>
                <a:ext cx="596900" cy="596900"/>
              </a:xfrm>
              <a:prstGeom prst="ellipse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9144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E7E9E2F-1597-1234-0A8A-FB57DCE3D4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640" y="2641600"/>
                <a:ext cx="596900" cy="59690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9A72EAB-6452-CB77-CDB1-A3898CC3300B}"/>
              </a:ext>
            </a:extLst>
          </p:cNvPr>
          <p:cNvSpPr txBox="1"/>
          <p:nvPr/>
        </p:nvSpPr>
        <p:spPr>
          <a:xfrm>
            <a:off x="5236526" y="2739181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Goal: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25A8E9-A08C-23DB-402B-4962877D15A5}"/>
              </a:ext>
            </a:extLst>
          </p:cNvPr>
          <p:cNvSpPr txBox="1"/>
          <p:nvPr/>
        </p:nvSpPr>
        <p:spPr>
          <a:xfrm>
            <a:off x="6748769" y="5328334"/>
            <a:ext cx="27116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/>
              <a:t>Initial estimate:</a:t>
            </a:r>
          </a:p>
          <a:p>
            <a:pPr algn="r"/>
            <a:r>
              <a:rPr lang="en-US"/>
              <a:t>Often a random guess</a:t>
            </a:r>
            <a:r>
              <a:rPr lang="en-US" sz="1800"/>
              <a:t> 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188070-C7A7-B3FC-A760-4C9589D4D7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7354" y="0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4DBB2C-AA4E-5889-C948-15AAC0288127}"/>
              </a:ext>
            </a:extLst>
          </p:cNvPr>
          <p:cNvSpPr txBox="1"/>
          <p:nvPr/>
        </p:nvSpPr>
        <p:spPr>
          <a:xfrm>
            <a:off x="9977354" y="866795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1846379</a:t>
            </a:r>
          </a:p>
        </p:txBody>
      </p:sp>
    </p:spTree>
    <p:extLst>
      <p:ext uri="{BB962C8B-B14F-4D97-AF65-F5344CB8AC3E}">
        <p14:creationId xmlns:p14="http://schemas.microsoft.com/office/powerpoint/2010/main" val="38719184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9888E-D45C-9517-95BC-154A0050B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79643EE-3D91-4041-75A4-FDBCDC3B1127}"/>
              </a:ext>
            </a:extLst>
          </p:cNvPr>
          <p:cNvSpPr/>
          <p:nvPr/>
        </p:nvSpPr>
        <p:spPr>
          <a:xfrm>
            <a:off x="11134416" y="0"/>
            <a:ext cx="1047610" cy="974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43FA2C-2455-343C-BDEF-A0F0FD2DB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Gradient Descent Intuition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60AD70-7CB3-FC02-4874-7CE1BFF4C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90" y="1056876"/>
            <a:ext cx="10414000" cy="56664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05F9819-B8D1-A36D-17B6-54229FA67DE3}"/>
                  </a:ext>
                </a:extLst>
              </p:cNvPr>
              <p:cNvSpPr txBox="1"/>
              <p:nvPr/>
            </p:nvSpPr>
            <p:spPr>
              <a:xfrm>
                <a:off x="5626216" y="6464442"/>
                <a:ext cx="5183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05F9819-B8D1-A36D-17B6-54229FA67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216" y="6464442"/>
                <a:ext cx="51834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0E9136-BDCD-3F46-2DCB-4B7DD9F0F3E7}"/>
                  </a:ext>
                </a:extLst>
              </p:cNvPr>
              <p:cNvSpPr txBox="1"/>
              <p:nvPr/>
            </p:nvSpPr>
            <p:spPr>
              <a:xfrm>
                <a:off x="312419" y="3398865"/>
                <a:ext cx="5183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0E9136-BDCD-3F46-2DCB-4B7DD9F0F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19" y="3398865"/>
                <a:ext cx="51834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65CE1B8B-85F7-C196-C8DF-BC8112E786D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6383"/>
          <a:stretch>
            <a:fillRect/>
          </a:stretch>
        </p:blipFill>
        <p:spPr>
          <a:xfrm>
            <a:off x="11066990" y="584200"/>
            <a:ext cx="1115036" cy="62738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C007945-3764-AD2E-56F6-47E1F2F7E950}"/>
              </a:ext>
            </a:extLst>
          </p:cNvPr>
          <p:cNvSpPr txBox="1"/>
          <p:nvPr/>
        </p:nvSpPr>
        <p:spPr>
          <a:xfrm>
            <a:off x="11134416" y="604992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57B1E6FE-0B38-76AE-B8BC-293394803287}"/>
                  </a:ext>
                </a:extLst>
              </p:cNvPr>
              <p:cNvSpPr/>
              <p:nvPr/>
            </p:nvSpPr>
            <p:spPr>
              <a:xfrm>
                <a:off x="9479490" y="5346700"/>
                <a:ext cx="596900" cy="596900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57B1E6FE-0B38-76AE-B8BC-2933948032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9490" y="5346700"/>
                <a:ext cx="596900" cy="5969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TextBox 100">
            <a:extLst>
              <a:ext uri="{FF2B5EF4-FFF2-40B4-BE49-F238E27FC236}">
                <a16:creationId xmlns:a16="http://schemas.microsoft.com/office/drawing/2014/main" id="{683AD44E-DC77-79F5-2DDC-07D9C152F0AF}"/>
              </a:ext>
            </a:extLst>
          </p:cNvPr>
          <p:cNvSpPr txBox="1"/>
          <p:nvPr/>
        </p:nvSpPr>
        <p:spPr>
          <a:xfrm>
            <a:off x="6748769" y="5328334"/>
            <a:ext cx="27116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1"/>
              <a:t>Initial estimate:</a:t>
            </a:r>
          </a:p>
          <a:p>
            <a:pPr algn="r"/>
            <a:r>
              <a:rPr lang="en-US"/>
              <a:t>Often a random guess</a:t>
            </a:r>
            <a:r>
              <a:rPr lang="en-US" sz="1800"/>
              <a:t> 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319B5C-A8A6-FDBE-A44D-72D343EFC4B0}"/>
              </a:ext>
            </a:extLst>
          </p:cNvPr>
          <p:cNvSpPr/>
          <p:nvPr/>
        </p:nvSpPr>
        <p:spPr>
          <a:xfrm>
            <a:off x="868890" y="1206500"/>
            <a:ext cx="10121900" cy="5295900"/>
          </a:xfrm>
          <a:prstGeom prst="rect">
            <a:avLst/>
          </a:prstGeom>
          <a:solidFill>
            <a:schemeClr val="bg1">
              <a:alpha val="80000"/>
            </a:schemeClr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AD81415-0117-451D-1CBF-16BEB1A5CD8B}"/>
                  </a:ext>
                </a:extLst>
              </p:cNvPr>
              <p:cNvSpPr txBox="1"/>
              <p:nvPr/>
            </p:nvSpPr>
            <p:spPr>
              <a:xfrm>
                <a:off x="1099610" y="1385374"/>
                <a:ext cx="5198890" cy="4941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/>
                  <a:t>In high dimensional problems we </a:t>
                </a:r>
                <a:r>
                  <a:rPr lang="en-US" sz="2400" b="1"/>
                  <a:t>can’t plot the error surface.</a:t>
                </a:r>
              </a:p>
              <a:p>
                <a:endParaRPr lang="en-US" sz="2400" b="1"/>
              </a:p>
              <a:p>
                <a:r>
                  <a:rPr lang="en-US" sz="2400" b="1"/>
                  <a:t>Why?</a:t>
                </a:r>
              </a:p>
              <a:p>
                <a:pPr marL="342900" indent="-342900">
                  <a:buAutoNum type="arabicPeriod"/>
                </a:pPr>
                <a:r>
                  <a:rPr lang="en-US" sz="2400"/>
                  <a:t>Difficult to visualize </a:t>
                </a:r>
                <a:r>
                  <a:rPr lang="en-US" sz="2400">
                    <a:sym typeface="Wingdings" pitchFamily="2" charset="2"/>
                  </a:rPr>
                  <a:t></a:t>
                </a:r>
                <a:endParaRPr lang="en-US" sz="2400"/>
              </a:p>
              <a:p>
                <a:pPr marL="342900" indent="-342900">
                  <a:buAutoNum type="arabicPeriod"/>
                </a:pPr>
                <a:r>
                  <a:rPr lang="en-US" sz="2400" b="1"/>
                  <a:t>Expensive!  </a:t>
                </a:r>
                <a:r>
                  <a:rPr lang="en-US" sz="2400"/>
                  <a:t>How Expensive?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/>
                  <a:t>Grid resolution of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40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/>
                  <a:t>Weight dimension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400" b="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400" b="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1113" lvl="1" algn="ctr"/>
                <a:r>
                  <a:rPr lang="en-US" sz="2400" b="1">
                    <a:ea typeface="Cambria Math" panose="02040503050406030204" pitchFamily="18" charset="0"/>
                  </a:rPr>
                  <a:t>Requires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𝓞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  <m:sup>
                            <m:r>
                              <a:rPr lang="en-US" sz="2400" b="1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b="1"/>
                  <a:t> error evaluations!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sz="2400"/>
              </a:p>
              <a:p>
                <a:endParaRPr 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AD81415-0117-451D-1CBF-16BEB1A5C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610" y="1385374"/>
                <a:ext cx="5198890" cy="4941161"/>
              </a:xfrm>
              <a:prstGeom prst="rect">
                <a:avLst/>
              </a:prstGeom>
              <a:blipFill>
                <a:blip r:embed="rId8"/>
                <a:stretch>
                  <a:fillRect l="-1876" t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0DDD2A89-11A4-72CE-7C6E-BB4E755DABB8}"/>
              </a:ext>
            </a:extLst>
          </p:cNvPr>
          <p:cNvGrpSpPr/>
          <p:nvPr/>
        </p:nvGrpSpPr>
        <p:grpSpPr>
          <a:xfrm>
            <a:off x="6674856" y="2625197"/>
            <a:ext cx="2357139" cy="2362239"/>
            <a:chOff x="6674856" y="2625197"/>
            <a:chExt cx="2357139" cy="2362239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EF92A18-8201-637B-E8B0-396CC5286D91}"/>
                </a:ext>
              </a:extLst>
            </p:cNvPr>
            <p:cNvGrpSpPr/>
            <p:nvPr/>
          </p:nvGrpSpPr>
          <p:grpSpPr>
            <a:xfrm>
              <a:off x="6745995" y="2625197"/>
              <a:ext cx="2286000" cy="2286000"/>
              <a:chOff x="6745995" y="2625197"/>
              <a:chExt cx="2286000" cy="228600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A21C9E2-BBF8-7156-92C5-284882A979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45995" y="2625197"/>
                <a:ext cx="2286000" cy="22860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AB5F4BE6-0FC1-8412-56CF-9BF7B61BE9CB}"/>
                  </a:ext>
                </a:extLst>
              </p:cNvPr>
              <p:cNvGrpSpPr/>
              <p:nvPr/>
            </p:nvGrpSpPr>
            <p:grpSpPr>
              <a:xfrm>
                <a:off x="6972300" y="2819400"/>
                <a:ext cx="1868200" cy="88900"/>
                <a:chOff x="6972300" y="2819400"/>
                <a:chExt cx="1868200" cy="88900"/>
              </a:xfrm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F7589D52-DEC6-D778-B580-C252FBDBEB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72300" y="2819400"/>
                  <a:ext cx="91440" cy="8890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2B333516-C411-B6C2-8092-B44D972A023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27652" y="2819400"/>
                  <a:ext cx="91440" cy="8890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0C991FE6-AF6C-70A1-5CE7-0BF0A5F6703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83004" y="2819400"/>
                  <a:ext cx="91440" cy="8890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B7BACAAE-797C-D273-D0D6-26D08CA492B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038356" y="2819400"/>
                  <a:ext cx="91440" cy="8890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12563DC8-F9A5-E4D3-2ED7-9CDD6F3F4AD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393708" y="2819400"/>
                  <a:ext cx="91440" cy="8890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800F2874-1654-37AE-0253-DEE7BDA302E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749060" y="2819400"/>
                  <a:ext cx="91440" cy="8890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9B9D3A1D-F9D2-6698-4678-3C02AD858DAD}"/>
                  </a:ext>
                </a:extLst>
              </p:cNvPr>
              <p:cNvGrpSpPr/>
              <p:nvPr/>
            </p:nvGrpSpPr>
            <p:grpSpPr>
              <a:xfrm>
                <a:off x="6972300" y="3175185"/>
                <a:ext cx="1868200" cy="88900"/>
                <a:chOff x="6972300" y="2819400"/>
                <a:chExt cx="1868200" cy="88900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5EA84B9C-42C3-01DC-39B9-6C0825E4F0F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72300" y="2819400"/>
                  <a:ext cx="91440" cy="8890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79D09DD5-7791-BD83-80F1-AA68DCCD774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27652" y="2819400"/>
                  <a:ext cx="91440" cy="8890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42347436-D2A6-3BDF-8A37-9C8EFA8EAB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83004" y="2819400"/>
                  <a:ext cx="91440" cy="8890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B78360B6-4516-9FCB-F0DC-276966518D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038356" y="2819400"/>
                  <a:ext cx="91440" cy="8890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8C57B81B-995F-4A3A-4CE7-E8A55DA0219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393708" y="2819400"/>
                  <a:ext cx="91440" cy="8890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E4F3BA3D-C4C2-90AD-E9F3-ED1E82BEE87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749060" y="2819400"/>
                  <a:ext cx="91440" cy="8890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54FBC5C5-A030-8C0C-13E4-5C774D923070}"/>
                  </a:ext>
                </a:extLst>
              </p:cNvPr>
              <p:cNvGrpSpPr/>
              <p:nvPr/>
            </p:nvGrpSpPr>
            <p:grpSpPr>
              <a:xfrm>
                <a:off x="6972300" y="3530970"/>
                <a:ext cx="1868200" cy="88900"/>
                <a:chOff x="6972300" y="2819400"/>
                <a:chExt cx="1868200" cy="88900"/>
              </a:xfrm>
            </p:grpSpPr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3CCC5A3E-E159-6075-CDFD-35845D126B5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72300" y="2819400"/>
                  <a:ext cx="91440" cy="8890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DED5E677-4584-9901-6E7B-9E20577EE62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27652" y="2819400"/>
                  <a:ext cx="91440" cy="8890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ADC979C7-84DC-1B1F-33BC-B9F1FC62744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83004" y="2819400"/>
                  <a:ext cx="91440" cy="8890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77F80198-1B06-D5D6-AFBE-76D9E9E8A48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038356" y="2819400"/>
                  <a:ext cx="91440" cy="8890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C034A4D9-6BFE-4F15-95BD-6437013E7E0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393708" y="2819400"/>
                  <a:ext cx="91440" cy="8890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57A2A718-64FF-3FD3-25B5-A14A152250D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749060" y="2819400"/>
                  <a:ext cx="91440" cy="8890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43BB497-A1D5-921F-B9D0-32A17D6C05D6}"/>
                  </a:ext>
                </a:extLst>
              </p:cNvPr>
              <p:cNvGrpSpPr/>
              <p:nvPr/>
            </p:nvGrpSpPr>
            <p:grpSpPr>
              <a:xfrm>
                <a:off x="6972300" y="3886755"/>
                <a:ext cx="1868200" cy="88900"/>
                <a:chOff x="6972300" y="2819400"/>
                <a:chExt cx="1868200" cy="88900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0C969C0F-B68C-C810-766E-643B6CA5E08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72300" y="2819400"/>
                  <a:ext cx="91440" cy="8890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E25E372B-0E31-30C5-6C56-DFCB5715899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27652" y="2819400"/>
                  <a:ext cx="91440" cy="8890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E55A2901-43BF-1C6F-1588-B7CDCAF94B5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83004" y="2819400"/>
                  <a:ext cx="91440" cy="8890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3BA43F7B-06AA-458C-8FBE-3E814421829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038356" y="2819400"/>
                  <a:ext cx="91440" cy="8890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8B650683-F2D7-4766-FE06-48101DF3A8E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393708" y="2819400"/>
                  <a:ext cx="91440" cy="8890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48951138-0724-C3FE-0CB2-C5C3582232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749060" y="2819400"/>
                  <a:ext cx="91440" cy="8890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6AE372AA-950D-05E4-6F24-E3B81C7BCC14}"/>
                  </a:ext>
                </a:extLst>
              </p:cNvPr>
              <p:cNvGrpSpPr/>
              <p:nvPr/>
            </p:nvGrpSpPr>
            <p:grpSpPr>
              <a:xfrm>
                <a:off x="6972300" y="4242540"/>
                <a:ext cx="1868200" cy="88900"/>
                <a:chOff x="6972300" y="2819400"/>
                <a:chExt cx="1868200" cy="88900"/>
              </a:xfrm>
            </p:grpSpPr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C76F2DD7-CE99-B3F2-403F-7CCD8137958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72300" y="2819400"/>
                  <a:ext cx="91440" cy="8890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8746F6CF-5546-7DE3-A386-88F379F81B0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27652" y="2819400"/>
                  <a:ext cx="91440" cy="8890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694B7B75-4E8D-B790-9EFD-ADFF2A92F10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83004" y="2819400"/>
                  <a:ext cx="91440" cy="8890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1C66EBC2-22DE-AF40-37AE-A92256A1AC0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038356" y="2819400"/>
                  <a:ext cx="91440" cy="8890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5555B9CC-0C80-4826-7600-A5FC096F85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393708" y="2819400"/>
                  <a:ext cx="91440" cy="8890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A42D3245-0159-C29C-9D73-4640BB8A412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749060" y="2819400"/>
                  <a:ext cx="91440" cy="8890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68BBA340-E954-E730-F47F-BE1D5100F938}"/>
                  </a:ext>
                </a:extLst>
              </p:cNvPr>
              <p:cNvGrpSpPr/>
              <p:nvPr/>
            </p:nvGrpSpPr>
            <p:grpSpPr>
              <a:xfrm>
                <a:off x="6972300" y="4598324"/>
                <a:ext cx="1868200" cy="88900"/>
                <a:chOff x="6972300" y="2819400"/>
                <a:chExt cx="1868200" cy="88900"/>
              </a:xfrm>
            </p:grpSpPr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F0A110D6-D637-5499-8E87-083C9F7C14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972300" y="2819400"/>
                  <a:ext cx="91440" cy="8890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D087D7AC-6BA4-5A5B-7D34-295CC52A44C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327652" y="2819400"/>
                  <a:ext cx="91440" cy="8890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69D0BE32-A3AE-5F3B-CA04-B858FC0A4CA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683004" y="2819400"/>
                  <a:ext cx="91440" cy="8890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08FF6548-B052-A849-152B-3EBF8C28EFB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038356" y="2819400"/>
                  <a:ext cx="91440" cy="8890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6CBD3726-60B9-A4F2-C16E-ABF0ABD0730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393708" y="2819400"/>
                  <a:ext cx="91440" cy="8890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F67FB057-717E-0DCD-9F72-EB7F0C7A8E0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749060" y="2819400"/>
                  <a:ext cx="91440" cy="8890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1" name="Rounded Rectangular Callout 90">
              <a:extLst>
                <a:ext uri="{FF2B5EF4-FFF2-40B4-BE49-F238E27FC236}">
                  <a16:creationId xmlns:a16="http://schemas.microsoft.com/office/drawing/2014/main" id="{1DA9BDE9-5329-F7F6-5C68-AC0BB256D80B}"/>
                </a:ext>
              </a:extLst>
            </p:cNvPr>
            <p:cNvSpPr/>
            <p:nvPr/>
          </p:nvSpPr>
          <p:spPr>
            <a:xfrm>
              <a:off x="7324331" y="3175184"/>
              <a:ext cx="1400840" cy="545545"/>
            </a:xfrm>
            <a:prstGeom prst="wedgeRoundRectCallout">
              <a:avLst>
                <a:gd name="adj1" fmla="val -20833"/>
                <a:gd name="adj2" fmla="val 76468"/>
                <a:gd name="adj3" fmla="val 16667"/>
              </a:avLst>
            </a:prstGeom>
            <a:solidFill>
              <a:schemeClr val="dk1">
                <a:alpha val="77846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Loss</a:t>
              </a:r>
            </a:p>
            <a:p>
              <a:pPr algn="ctr"/>
              <a:r>
                <a:rPr lang="en-US" sz="1600"/>
                <a:t>Evaluations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07750E09-E795-E731-FC26-DD56AE1859D8}"/>
                    </a:ext>
                  </a:extLst>
                </p:cNvPr>
                <p:cNvSpPr txBox="1"/>
                <p:nvPr/>
              </p:nvSpPr>
              <p:spPr>
                <a:xfrm>
                  <a:off x="7412735" y="4257232"/>
                  <a:ext cx="10160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sz="18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=6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07750E09-E795-E731-FC26-DD56AE1859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2735" y="4257232"/>
                  <a:ext cx="101600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6147C6E9-78EA-87CD-1227-C435965C5DAC}"/>
                </a:ext>
              </a:extLst>
            </p:cNvPr>
            <p:cNvCxnSpPr/>
            <p:nvPr/>
          </p:nvCxnSpPr>
          <p:spPr>
            <a:xfrm>
              <a:off x="7063740" y="4555587"/>
              <a:ext cx="173104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43C9F4D7-1669-D633-6ECC-5E330B1FB8EC}"/>
                    </a:ext>
                  </a:extLst>
                </p:cNvPr>
                <p:cNvSpPr txBox="1"/>
                <p:nvPr/>
              </p:nvSpPr>
              <p:spPr>
                <a:xfrm>
                  <a:off x="6674856" y="4618104"/>
                  <a:ext cx="109958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9525" lvl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18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sz="1800" b="0" i="1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43C9F4D7-1669-D633-6ECC-5E330B1FB8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4856" y="4618104"/>
                  <a:ext cx="1099587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FE33BD7-E58F-1E3F-AB03-F85875B41F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77354" y="0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56D358-BA1F-69CA-1554-987BA88B8BB8}"/>
              </a:ext>
            </a:extLst>
          </p:cNvPr>
          <p:cNvSpPr txBox="1"/>
          <p:nvPr/>
        </p:nvSpPr>
        <p:spPr>
          <a:xfrm>
            <a:off x="9977354" y="866795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1846379</a:t>
            </a:r>
          </a:p>
        </p:txBody>
      </p:sp>
    </p:spTree>
    <p:extLst>
      <p:ext uri="{BB962C8B-B14F-4D97-AF65-F5344CB8AC3E}">
        <p14:creationId xmlns:p14="http://schemas.microsoft.com/office/powerpoint/2010/main" val="4252549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8EF7B-D9AE-C379-184C-1FEEEDE4C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5973A08-0545-3C4E-9BF9-A325D515DA46}"/>
              </a:ext>
            </a:extLst>
          </p:cNvPr>
          <p:cNvSpPr/>
          <p:nvPr/>
        </p:nvSpPr>
        <p:spPr>
          <a:xfrm>
            <a:off x="11134416" y="0"/>
            <a:ext cx="1047610" cy="974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E2D7EE-EBAE-4B0B-E9ED-F50511696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Gradient Descent Intuition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BADF5-C7F1-12CE-FE85-DCDA48599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90" y="1056876"/>
            <a:ext cx="10414000" cy="56664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53FEE5E-A777-C9F7-8D40-CB8562D1067C}"/>
              </a:ext>
            </a:extLst>
          </p:cNvPr>
          <p:cNvSpPr/>
          <p:nvPr/>
        </p:nvSpPr>
        <p:spPr>
          <a:xfrm>
            <a:off x="868890" y="1206500"/>
            <a:ext cx="10121900" cy="529590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2AB0B23-1512-B1B5-63E4-7F5238E3F80D}"/>
              </a:ext>
            </a:extLst>
          </p:cNvPr>
          <p:cNvGrpSpPr/>
          <p:nvPr/>
        </p:nvGrpSpPr>
        <p:grpSpPr>
          <a:xfrm>
            <a:off x="9262559" y="3378200"/>
            <a:ext cx="1283731" cy="1968500"/>
            <a:chOff x="9262559" y="3378200"/>
            <a:chExt cx="1283731" cy="19685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8152EE7-98D3-1507-F985-8A41960A8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81090" y="3378200"/>
              <a:ext cx="965200" cy="19685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F3FC84-30BE-36AA-FF18-E1B2B661FC95}"/>
                </a:ext>
              </a:extLst>
            </p:cNvPr>
            <p:cNvSpPr txBox="1"/>
            <p:nvPr/>
          </p:nvSpPr>
          <p:spPr>
            <a:xfrm rot="16200000">
              <a:off x="9059939" y="4057069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Error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77FC5FB-D176-CE7B-A701-60B10C84974C}"/>
                  </a:ext>
                </a:extLst>
              </p:cNvPr>
              <p:cNvSpPr/>
              <p:nvPr/>
            </p:nvSpPr>
            <p:spPr>
              <a:xfrm>
                <a:off x="9479490" y="5346700"/>
                <a:ext cx="596900" cy="596900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77FC5FB-D176-CE7B-A701-60B10C8497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9490" y="5346700"/>
                <a:ext cx="596900" cy="5969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C314711-5A0A-91AB-FB76-A6A6181CA518}"/>
              </a:ext>
            </a:extLst>
          </p:cNvPr>
          <p:cNvCxnSpPr>
            <a:cxnSpLocks/>
            <a:stCxn id="8" idx="5"/>
          </p:cNvCxnSpPr>
          <p:nvPr/>
        </p:nvCxnSpPr>
        <p:spPr>
          <a:xfrm>
            <a:off x="9988976" y="5856186"/>
            <a:ext cx="636982" cy="482013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34119B-344D-A890-904F-E3C9C76DC53C}"/>
              </a:ext>
            </a:extLst>
          </p:cNvPr>
          <p:cNvSpPr txBox="1"/>
          <p:nvPr/>
        </p:nvSpPr>
        <p:spPr>
          <a:xfrm>
            <a:off x="9225944" y="6003631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/>
                </a:solidFill>
              </a:rPr>
              <a:t>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441056-9316-23DE-8BC4-12867B75B474}"/>
                  </a:ext>
                </a:extLst>
              </p:cNvPr>
              <p:cNvSpPr txBox="1"/>
              <p:nvPr/>
            </p:nvSpPr>
            <p:spPr>
              <a:xfrm>
                <a:off x="5626216" y="6464442"/>
                <a:ext cx="5183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441056-9316-23DE-8BC4-12867B75B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216" y="6464442"/>
                <a:ext cx="51834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6C5F114-5F2A-6600-631F-0042AE090CC9}"/>
                  </a:ext>
                </a:extLst>
              </p:cNvPr>
              <p:cNvSpPr txBox="1"/>
              <p:nvPr/>
            </p:nvSpPr>
            <p:spPr>
              <a:xfrm>
                <a:off x="312419" y="3398865"/>
                <a:ext cx="5183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6C5F114-5F2A-6600-631F-0042AE090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19" y="3398865"/>
                <a:ext cx="51834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7A19B8-8DD1-7D9B-081E-6C58C69242A8}"/>
              </a:ext>
            </a:extLst>
          </p:cNvPr>
          <p:cNvCxnSpPr>
            <a:cxnSpLocks/>
          </p:cNvCxnSpPr>
          <p:nvPr/>
        </p:nvCxnSpPr>
        <p:spPr>
          <a:xfrm flipH="1" flipV="1">
            <a:off x="8831414" y="4971817"/>
            <a:ext cx="698876" cy="528849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D177E625-FBF3-FFD5-E789-C72BE1985CB1}"/>
              </a:ext>
            </a:extLst>
          </p:cNvPr>
          <p:cNvGrpSpPr/>
          <p:nvPr/>
        </p:nvGrpSpPr>
        <p:grpSpPr>
          <a:xfrm>
            <a:off x="8043360" y="2912746"/>
            <a:ext cx="1283730" cy="1564126"/>
            <a:chOff x="8043360" y="2912746"/>
            <a:chExt cx="1283730" cy="156412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E6466F7-D847-B49A-D986-744F30A42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0543"/>
            <a:stretch>
              <a:fillRect/>
            </a:stretch>
          </p:blipFill>
          <p:spPr>
            <a:xfrm>
              <a:off x="8361890" y="2912746"/>
              <a:ext cx="965200" cy="156412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B528F1-4E96-5AF7-995C-88CD30BE0FFD}"/>
                </a:ext>
              </a:extLst>
            </p:cNvPr>
            <p:cNvSpPr txBox="1"/>
            <p:nvPr/>
          </p:nvSpPr>
          <p:spPr>
            <a:xfrm rot="16200000">
              <a:off x="7840740" y="3461986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Error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23A8D38-A5BB-4396-1B16-2D682FB4CCBD}"/>
                  </a:ext>
                </a:extLst>
              </p:cNvPr>
              <p:cNvSpPr/>
              <p:nvPr/>
            </p:nvSpPr>
            <p:spPr>
              <a:xfrm>
                <a:off x="8288469" y="4468852"/>
                <a:ext cx="596900" cy="596900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23A8D38-A5BB-4396-1B16-2D682FB4CC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8469" y="4468852"/>
                <a:ext cx="596900" cy="5969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EEECF7A-9FA0-424C-A752-834870D943F7}"/>
              </a:ext>
            </a:extLst>
          </p:cNvPr>
          <p:cNvCxnSpPr>
            <a:cxnSpLocks/>
          </p:cNvCxnSpPr>
          <p:nvPr/>
        </p:nvCxnSpPr>
        <p:spPr>
          <a:xfrm flipH="1" flipV="1">
            <a:off x="7970931" y="4181178"/>
            <a:ext cx="387255" cy="413690"/>
          </a:xfrm>
          <a:prstGeom prst="straightConnector1">
            <a:avLst/>
          </a:prstGeom>
          <a:ln w="38100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8A5A8A1-B419-0D95-4016-522D430992BD}"/>
              </a:ext>
            </a:extLst>
          </p:cNvPr>
          <p:cNvGrpSpPr/>
          <p:nvPr/>
        </p:nvGrpSpPr>
        <p:grpSpPr>
          <a:xfrm>
            <a:off x="6843568" y="2580550"/>
            <a:ext cx="1264322" cy="1042436"/>
            <a:chOff x="6843568" y="2580550"/>
            <a:chExt cx="1264322" cy="1042436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D1F2754-584A-BE95-B728-822F3AC06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47045" r="7274" b="-1"/>
            <a:stretch>
              <a:fillRect/>
            </a:stretch>
          </p:blipFill>
          <p:spPr>
            <a:xfrm>
              <a:off x="7212899" y="2580550"/>
              <a:ext cx="894991" cy="104243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C5F0E7B-D76D-CD85-05AD-1C3A3AD81B7D}"/>
                </a:ext>
              </a:extLst>
            </p:cNvPr>
            <p:cNvSpPr txBox="1"/>
            <p:nvPr/>
          </p:nvSpPr>
          <p:spPr>
            <a:xfrm rot="16200000">
              <a:off x="6640948" y="2857048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Error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965C440-1094-D557-BA47-FB92111F3EA0}"/>
                  </a:ext>
                </a:extLst>
              </p:cNvPr>
              <p:cNvSpPr/>
              <p:nvPr/>
            </p:nvSpPr>
            <p:spPr>
              <a:xfrm>
                <a:off x="7448763" y="3672480"/>
                <a:ext cx="596900" cy="596900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6965C440-1094-D557-BA47-FB92111F3E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763" y="3672480"/>
                <a:ext cx="596900" cy="59690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F32E63BA-6B4F-F2E6-99A4-2DD3AC6F2961}"/>
              </a:ext>
            </a:extLst>
          </p:cNvPr>
          <p:cNvGrpSpPr/>
          <p:nvPr/>
        </p:nvGrpSpPr>
        <p:grpSpPr>
          <a:xfrm>
            <a:off x="7905144" y="4971817"/>
            <a:ext cx="1357414" cy="537546"/>
            <a:chOff x="7905144" y="4971817"/>
            <a:chExt cx="1357414" cy="537546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F544930-955D-D46B-3205-DD978AE9EBD4}"/>
                </a:ext>
              </a:extLst>
            </p:cNvPr>
            <p:cNvCxnSpPr>
              <a:cxnSpLocks/>
            </p:cNvCxnSpPr>
            <p:nvPr/>
          </p:nvCxnSpPr>
          <p:spPr>
            <a:xfrm>
              <a:off x="8807795" y="4971817"/>
              <a:ext cx="454763" cy="451866"/>
            </a:xfrm>
            <a:prstGeom prst="straightConnector1">
              <a:avLst/>
            </a:prstGeom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06E1A32-C665-7342-67CC-C230F8FBFD0E}"/>
                </a:ext>
              </a:extLst>
            </p:cNvPr>
            <p:cNvSpPr txBox="1"/>
            <p:nvPr/>
          </p:nvSpPr>
          <p:spPr>
            <a:xfrm>
              <a:off x="7905144" y="5140031"/>
              <a:ext cx="1146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5"/>
                  </a:solidFill>
                </a:rPr>
                <a:t>Gradient</a:t>
              </a: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5F1779BC-7C86-5B30-3269-988D5F84002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6383"/>
          <a:stretch>
            <a:fillRect/>
          </a:stretch>
        </p:blipFill>
        <p:spPr>
          <a:xfrm>
            <a:off x="11066990" y="584200"/>
            <a:ext cx="1115036" cy="62738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C9E747D-4430-F68B-597C-354FBE790C34}"/>
              </a:ext>
            </a:extLst>
          </p:cNvPr>
          <p:cNvSpPr txBox="1"/>
          <p:nvPr/>
        </p:nvSpPr>
        <p:spPr>
          <a:xfrm>
            <a:off x="11134416" y="604992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C03DF24-E03F-EE30-3CC1-EA2CFCFA1092}"/>
                  </a:ext>
                </a:extLst>
              </p:cNvPr>
              <p:cNvSpPr txBox="1"/>
              <p:nvPr/>
            </p:nvSpPr>
            <p:spPr>
              <a:xfrm>
                <a:off x="1099609" y="1385374"/>
                <a:ext cx="6029350" cy="41856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/>
                  <a:t>Start with an </a:t>
                </a:r>
                <a:r>
                  <a:rPr lang="en-US" sz="2400" b="1"/>
                  <a:t>initial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</m:oMath>
                </a14:m>
                <a:r>
                  <a:rPr lang="en-US" sz="2400">
                    <a:solidFill>
                      <a:schemeClr val="accent4"/>
                    </a:solidFill>
                  </a:rPr>
                  <a:t> </a:t>
                </a:r>
                <a:r>
                  <a:rPr lang="en-US" sz="2400"/>
                  <a:t>and then </a:t>
                </a:r>
                <a:r>
                  <a:rPr lang="en-US" sz="2400" b="1"/>
                  <a:t>iteratively refine.</a:t>
                </a:r>
              </a:p>
              <a:p>
                <a:endParaRPr lang="en-US" sz="2400" b="1"/>
              </a:p>
              <a:p>
                <a:r>
                  <a:rPr lang="en-US" sz="2400"/>
                  <a:t>At each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/>
                  <a:t> we can compute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/>
                  <a:t>The </a:t>
                </a:r>
                <a:r>
                  <a:rPr lang="en-US" sz="2400" b="1"/>
                  <a:t>error</a:t>
                </a:r>
                <a:r>
                  <a:rPr lang="en-US" sz="2400"/>
                  <a:t> – a scalar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/>
                  <a:t>How good is the current estimate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/>
                  <a:t>Doesn’t say which way to go…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/>
                  <a:t>The </a:t>
                </a:r>
                <a:r>
                  <a:rPr lang="en-US" sz="2400" b="1">
                    <a:solidFill>
                      <a:schemeClr val="accent5"/>
                    </a:solidFill>
                  </a:rPr>
                  <a:t>gradient</a:t>
                </a:r>
                <a:r>
                  <a:rPr lang="en-US" sz="2400"/>
                  <a:t> – a </a:t>
                </a:r>
                <a:r>
                  <a:rPr lang="en-US" sz="2400" b="1"/>
                  <a:t>vector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/>
                  <a:t>Which direction </a:t>
                </a:r>
                <a:r>
                  <a:rPr lang="en-US" sz="2400" b="1"/>
                  <a:t>increases error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/>
                  <a:t>Go the </a:t>
                </a:r>
                <a:r>
                  <a:rPr lang="en-US" sz="2400" b="1"/>
                  <a:t>opposite direction</a:t>
                </a:r>
                <a:r>
                  <a:rPr lang="en-US" sz="240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C03DF24-E03F-EE30-3CC1-EA2CFCFA1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609" y="1385374"/>
                <a:ext cx="6029350" cy="4185633"/>
              </a:xfrm>
              <a:prstGeom prst="rect">
                <a:avLst/>
              </a:prstGeom>
              <a:blipFill>
                <a:blip r:embed="rId10"/>
                <a:stretch>
                  <a:fillRect l="-1517" t="-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53B18CDB-3747-67DA-805E-FF45DE6D9E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77354" y="0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BBC2333-16B7-CAFD-5144-CDD3D64129E6}"/>
              </a:ext>
            </a:extLst>
          </p:cNvPr>
          <p:cNvSpPr txBox="1"/>
          <p:nvPr/>
        </p:nvSpPr>
        <p:spPr>
          <a:xfrm>
            <a:off x="9977354" y="866795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1846379</a:t>
            </a:r>
          </a:p>
        </p:txBody>
      </p:sp>
    </p:spTree>
    <p:extLst>
      <p:ext uri="{BB962C8B-B14F-4D97-AF65-F5344CB8AC3E}">
        <p14:creationId xmlns:p14="http://schemas.microsoft.com/office/powerpoint/2010/main" val="349499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 animBg="1"/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E1C6D4-3077-B3CB-6C5F-2EFE8077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General Optimization Problem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534DB2-8630-5E0D-61D4-8FCAEC25E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1" y="1424540"/>
            <a:ext cx="11567160" cy="1380444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Most problems in ML can be reduced to the following general </a:t>
            </a:r>
            <a:r>
              <a:rPr lang="en-US" b="1"/>
              <a:t>optimization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CE3D6A-B035-30D7-6506-473013B5602C}"/>
                  </a:ext>
                </a:extLst>
              </p:cNvPr>
              <p:cNvSpPr txBox="1"/>
              <p:nvPr/>
            </p:nvSpPr>
            <p:spPr>
              <a:xfrm>
                <a:off x="3404285" y="3584238"/>
                <a:ext cx="5653218" cy="12341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5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5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540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en-US" sz="5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54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sz="5400" b="0" i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lim>
                          </m:limLow>
                        </m:fName>
                        <m:e>
                          <m:r>
                            <a:rPr lang="en-US" sz="5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5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CE3D6A-B035-30D7-6506-473013B56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285" y="3584238"/>
                <a:ext cx="5653218" cy="12341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1F47BAE1-CE3E-8E7E-9256-4F489B819409}"/>
              </a:ext>
            </a:extLst>
          </p:cNvPr>
          <p:cNvSpPr/>
          <p:nvPr/>
        </p:nvSpPr>
        <p:spPr>
          <a:xfrm>
            <a:off x="586945" y="4664358"/>
            <a:ext cx="3527856" cy="1020067"/>
          </a:xfrm>
          <a:prstGeom prst="wedgeRoundRectCallout">
            <a:avLst>
              <a:gd name="adj1" fmla="val 34175"/>
              <a:gd name="adj2" fmla="val -75969"/>
              <a:gd name="adj3" fmla="val 16667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accent1"/>
                </a:solidFill>
              </a:rPr>
              <a:t>Solution</a:t>
            </a:r>
          </a:p>
          <a:p>
            <a:pPr algn="ctr"/>
            <a:r>
              <a:rPr lang="en-US" sz="2400">
                <a:solidFill>
                  <a:schemeClr val="accent1"/>
                </a:solidFill>
              </a:rPr>
              <a:t>(Learned Parameters)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68D38440-3F36-1B4F-3C0B-A124C1D873AC}"/>
              </a:ext>
            </a:extLst>
          </p:cNvPr>
          <p:cNvSpPr/>
          <p:nvPr/>
        </p:nvSpPr>
        <p:spPr>
          <a:xfrm>
            <a:off x="6864179" y="2495428"/>
            <a:ext cx="4114798" cy="846439"/>
          </a:xfrm>
          <a:prstGeom prst="wedgeRoundRectCallout">
            <a:avLst>
              <a:gd name="adj1" fmla="val 338"/>
              <a:gd name="adj2" fmla="val 10191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Objective Function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9BE99FF3-09E7-B26A-694B-65E2DBC7FEC4}"/>
              </a:ext>
            </a:extLst>
          </p:cNvPr>
          <p:cNvSpPr/>
          <p:nvPr/>
        </p:nvSpPr>
        <p:spPr>
          <a:xfrm>
            <a:off x="5616148" y="5165125"/>
            <a:ext cx="3103604" cy="846439"/>
          </a:xfrm>
          <a:prstGeom prst="wedgeRoundRectCallout">
            <a:avLst>
              <a:gd name="adj1" fmla="val -23986"/>
              <a:gd name="adj2" fmla="val -7910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Constraints</a:t>
            </a:r>
          </a:p>
        </p:txBody>
      </p:sp>
    </p:spTree>
    <p:extLst>
      <p:ext uri="{BB962C8B-B14F-4D97-AF65-F5344CB8AC3E}">
        <p14:creationId xmlns:p14="http://schemas.microsoft.com/office/powerpoint/2010/main" val="13796881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18751-C72E-511B-A1A2-086D85842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(Batch) </a:t>
            </a:r>
            <a:r>
              <a:rPr lang="en-US" b="1"/>
              <a:t>Gradient Descent </a:t>
            </a:r>
            <a:r>
              <a:rPr lang="en-US"/>
              <a:t>Alg.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D4650A-956D-5B52-B30E-2899974B70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2421" y="1424540"/>
                <a:ext cx="11567160" cy="5165019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Update the weights by moving in the </a:t>
                </a:r>
                <a:r>
                  <a:rPr lang="en-US" sz="2600" b="1" dirty="0"/>
                  <a:t>opposite direction</a:t>
                </a:r>
                <a:r>
                  <a:rPr lang="en-US" sz="2600" dirty="0"/>
                  <a:t> of the gradient:</a:t>
                </a:r>
                <a:endParaRPr lang="en-US" sz="2600" b="1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Initialize</m:t>
                    </m:r>
                    <m:r>
                      <a:rPr lang="en-US" sz="260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sz="2600" dirty="0"/>
                  <a:t> typically a small random value (more on this later)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260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onverged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6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2600" b="1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</m:sup>
                        </m:sSup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6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2600" b="1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6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2600" dirty="0"/>
                  <a:t> stopping condition (e.g.,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600" dirty="0"/>
                  <a:t> change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60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nor/>
                          </m:rPr>
                          <a:rPr lang="en-US" sz="2600" b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en-US" sz="26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6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sz="26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sz="26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600" dirty="0"/>
                  <a:t>)</a:t>
                </a:r>
              </a:p>
              <a:p>
                <a:pPr marL="0" indent="0">
                  <a:buNone/>
                </a:pPr>
                <a:r>
                  <a:rPr lang="en-US" sz="2600" b="1" dirty="0">
                    <a:solidFill>
                      <a:schemeClr val="accent3"/>
                    </a:solidFill>
                  </a:rPr>
                  <a:t>Hyper Parameters:</a:t>
                </a:r>
              </a:p>
              <a:p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600" dirty="0"/>
                  <a:t> is the learning rate (typically a small value </a:t>
                </a:r>
                <a14:m>
                  <m:oMath xmlns:m="http://schemas.openxmlformats.org/officeDocument/2006/math">
                    <m:r>
                      <a:rPr lang="en-US" sz="260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6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2600" dirty="0"/>
                  <a:t>, more on this later)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60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US" sz="2600" dirty="0"/>
                  <a:t> is the maximum number of iterations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D4650A-956D-5B52-B30E-2899974B70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421" y="1424540"/>
                <a:ext cx="11567160" cy="5165019"/>
              </a:xfrm>
              <a:blipFill>
                <a:blip r:embed="rId3"/>
                <a:stretch>
                  <a:fillRect l="-768" t="-1720" b="-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B81AFF-FA0F-F084-D676-CBFAC281C6F6}"/>
                  </a:ext>
                </a:extLst>
              </p:cNvPr>
              <p:cNvSpPr txBox="1"/>
              <p:nvPr/>
            </p:nvSpPr>
            <p:spPr>
              <a:xfrm>
                <a:off x="2333393" y="1922339"/>
                <a:ext cx="7525214" cy="197214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182880" rIns="18288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Initialize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en-US" sz="2800"/>
              </a:p>
              <a:p>
                <a:r>
                  <a:rPr lang="en-US" sz="280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800">
                    <a:solidFill>
                      <a:schemeClr val="tx1"/>
                    </a:solidFill>
                  </a:rPr>
                  <a:t> in</a:t>
                </a:r>
                <a:r>
                  <a:rPr lang="en-US" sz="2800"/>
                  <a:t> range(1,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80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/>
                  <a:t>):</a:t>
                </a:r>
              </a:p>
              <a:p>
                <a:pPr marL="466725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b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8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2800" b="1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800" b="1"/>
              </a:p>
              <a:p>
                <a:pPr marL="466725"/>
                <a:r>
                  <a:rPr lang="en-US" sz="280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onverged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2800" b="1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</m:sup>
                        </m:sSup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2800" b="1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2800"/>
                  <a:t>: terminate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B81AFF-FA0F-F084-D676-CBFAC281C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393" y="1922339"/>
                <a:ext cx="7525214" cy="1972143"/>
              </a:xfrm>
              <a:prstGeom prst="rect">
                <a:avLst/>
              </a:prstGeom>
              <a:blipFill>
                <a:blip r:embed="rId4"/>
                <a:stretch>
                  <a:fillRect l="-504" b="-5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481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59FD4-D307-D5FE-E3C0-C8B51A689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C5E2D07-D501-2A44-DC14-4258E6DB160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Batch Gradient Descent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731D71-EFB8-2054-7272-3DBD679FF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333F9A-CC37-2F03-78DF-B4D77869E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5" y="476207"/>
            <a:ext cx="5410200" cy="42067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6923CB-2362-78DC-0E66-BA89EC75D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2698844"/>
            <a:ext cx="5410200" cy="39681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56399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88BBE3-FE02-7202-4A8C-8A4CABF86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(Error) Curves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ED70EB-FBDC-608E-99B0-88BFA0D49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loss</a:t>
            </a:r>
            <a:r>
              <a:rPr lang="en-US" dirty="0"/>
              <a:t> or </a:t>
            </a:r>
            <a:r>
              <a:rPr lang="en-US" b="1" dirty="0"/>
              <a:t>error curve plots </a:t>
            </a:r>
            <a:r>
              <a:rPr lang="en-US" dirty="0"/>
              <a:t>the error as a function of the number of </a:t>
            </a:r>
            <a:r>
              <a:rPr lang="en-US" b="1" dirty="0"/>
              <a:t>iterations</a:t>
            </a:r>
            <a:r>
              <a:rPr lang="en-US" dirty="0"/>
              <a:t> (</a:t>
            </a:r>
            <a:r>
              <a:rPr lang="en-US" b="1" dirty="0"/>
              <a:t>steps</a:t>
            </a:r>
            <a:r>
              <a:rPr lang="en-US" dirty="0"/>
              <a:t>) of gradient descent.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A59C4A-4DFF-9469-775C-8F2AB3F73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200" y="2270502"/>
            <a:ext cx="7772400" cy="4319057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CA4A84E7-7D4F-ABFB-5793-5569B7DF3674}"/>
              </a:ext>
            </a:extLst>
          </p:cNvPr>
          <p:cNvSpPr/>
          <p:nvPr/>
        </p:nvSpPr>
        <p:spPr>
          <a:xfrm>
            <a:off x="446068" y="2569764"/>
            <a:ext cx="2557779" cy="859236"/>
          </a:xfrm>
          <a:prstGeom prst="wedgeRoundRectCallout">
            <a:avLst>
              <a:gd name="adj1" fmla="val 47950"/>
              <a:gd name="adj2" fmla="val 9793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Training</a:t>
            </a:r>
            <a:r>
              <a:rPr lang="en-US" dirty="0"/>
              <a:t> and </a:t>
            </a:r>
            <a:br>
              <a:rPr lang="en-US" dirty="0"/>
            </a:br>
            <a:r>
              <a:rPr lang="en-US" b="1" dirty="0"/>
              <a:t>Validation</a:t>
            </a:r>
            <a:r>
              <a:rPr lang="en-US" dirty="0"/>
              <a:t> Error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3E57C3-CF91-E239-AACA-B3DFB653D72E}"/>
              </a:ext>
            </a:extLst>
          </p:cNvPr>
          <p:cNvSpPr txBox="1"/>
          <p:nvPr/>
        </p:nvSpPr>
        <p:spPr>
          <a:xfrm>
            <a:off x="7523158" y="5549900"/>
            <a:ext cx="2584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Training Error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D1D2B0-733D-A4A4-6E61-5B9AB6080F55}"/>
              </a:ext>
            </a:extLst>
          </p:cNvPr>
          <p:cNvGrpSpPr/>
          <p:nvPr/>
        </p:nvGrpSpPr>
        <p:grpSpPr>
          <a:xfrm>
            <a:off x="3644900" y="2730500"/>
            <a:ext cx="6705600" cy="2674703"/>
            <a:chOff x="3644900" y="2730500"/>
            <a:chExt cx="6705600" cy="2674703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7A7C090F-2F38-680D-6D13-38D6F2DDEA18}"/>
                </a:ext>
              </a:extLst>
            </p:cNvPr>
            <p:cNvSpPr/>
            <p:nvPr/>
          </p:nvSpPr>
          <p:spPr>
            <a:xfrm>
              <a:off x="3644900" y="2730500"/>
              <a:ext cx="6705600" cy="2674703"/>
            </a:xfrm>
            <a:custGeom>
              <a:avLst/>
              <a:gdLst>
                <a:gd name="connsiteX0" fmla="*/ 0 w 6705600"/>
                <a:gd name="connsiteY0" fmla="*/ 0 h 2674703"/>
                <a:gd name="connsiteX1" fmla="*/ 1955800 w 6705600"/>
                <a:gd name="connsiteY1" fmla="*/ 2578100 h 2674703"/>
                <a:gd name="connsiteX2" fmla="*/ 6705600 w 6705600"/>
                <a:gd name="connsiteY2" fmla="*/ 1879600 h 26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05600" h="2674703">
                  <a:moveTo>
                    <a:pt x="0" y="0"/>
                  </a:moveTo>
                  <a:cubicBezTo>
                    <a:pt x="419100" y="1132416"/>
                    <a:pt x="838200" y="2264833"/>
                    <a:pt x="1955800" y="2578100"/>
                  </a:cubicBezTo>
                  <a:cubicBezTo>
                    <a:pt x="3073400" y="2891367"/>
                    <a:pt x="4889500" y="2385483"/>
                    <a:pt x="6705600" y="1879600"/>
                  </a:cubicBezTo>
                </a:path>
              </a:pathLst>
            </a:custGeom>
            <a:ln w="5715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5A8562-23C9-8F79-3706-6012DE35DEDB}"/>
                </a:ext>
              </a:extLst>
            </p:cNvPr>
            <p:cNvSpPr txBox="1"/>
            <p:nvPr/>
          </p:nvSpPr>
          <p:spPr>
            <a:xfrm rot="20778634">
              <a:off x="6963425" y="4648053"/>
              <a:ext cx="28568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6"/>
                  </a:solidFill>
                </a:rPr>
                <a:t>Validation Error</a:t>
              </a:r>
            </a:p>
          </p:txBody>
        </p:sp>
      </p:grp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748D0679-9620-5FFC-5003-DC01E66A7D6E}"/>
              </a:ext>
            </a:extLst>
          </p:cNvPr>
          <p:cNvSpPr/>
          <p:nvPr/>
        </p:nvSpPr>
        <p:spPr>
          <a:xfrm>
            <a:off x="9831368" y="3229781"/>
            <a:ext cx="1914564" cy="702051"/>
          </a:xfrm>
          <a:prstGeom prst="wedgeRoundRectCallout">
            <a:avLst>
              <a:gd name="adj1" fmla="val -48030"/>
              <a:gd name="adj2" fmla="val 139985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Overfitting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755555D-E7E0-1DD6-F767-B67F10AE5CD8}"/>
              </a:ext>
            </a:extLst>
          </p:cNvPr>
          <p:cNvGrpSpPr/>
          <p:nvPr/>
        </p:nvGrpSpPr>
        <p:grpSpPr>
          <a:xfrm>
            <a:off x="6096000" y="3903963"/>
            <a:ext cx="2129419" cy="1681947"/>
            <a:chOff x="6096000" y="3903963"/>
            <a:chExt cx="2129419" cy="1681947"/>
          </a:xfrm>
        </p:grpSpPr>
        <p:sp>
          <p:nvSpPr>
            <p:cNvPr id="13" name="5-Point Star 12">
              <a:extLst>
                <a:ext uri="{FF2B5EF4-FFF2-40B4-BE49-F238E27FC236}">
                  <a16:creationId xmlns:a16="http://schemas.microsoft.com/office/drawing/2014/main" id="{6394E3BC-665F-97FF-F39C-9D469439A951}"/>
                </a:ext>
              </a:extLst>
            </p:cNvPr>
            <p:cNvSpPr/>
            <p:nvPr/>
          </p:nvSpPr>
          <p:spPr>
            <a:xfrm>
              <a:off x="6096000" y="5156200"/>
              <a:ext cx="429710" cy="429710"/>
            </a:xfrm>
            <a:prstGeom prst="star5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ular Callout 13">
              <a:extLst>
                <a:ext uri="{FF2B5EF4-FFF2-40B4-BE49-F238E27FC236}">
                  <a16:creationId xmlns:a16="http://schemas.microsoft.com/office/drawing/2014/main" id="{68FDEF87-2EEC-6239-68C2-38E70BAE96EC}"/>
                </a:ext>
              </a:extLst>
            </p:cNvPr>
            <p:cNvSpPr/>
            <p:nvPr/>
          </p:nvSpPr>
          <p:spPr>
            <a:xfrm>
              <a:off x="6310855" y="3903963"/>
              <a:ext cx="1914564" cy="496180"/>
            </a:xfrm>
            <a:prstGeom prst="wedgeRoundRectCallout">
              <a:avLst>
                <a:gd name="adj1" fmla="val -45377"/>
                <a:gd name="adj2" fmla="val 210274"/>
                <a:gd name="adj3" fmla="val 16667"/>
              </a:avLst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Best Model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7FB9D53-FC71-612F-11D0-0CBB594E5E2A}"/>
              </a:ext>
            </a:extLst>
          </p:cNvPr>
          <p:cNvSpPr txBox="1"/>
          <p:nvPr/>
        </p:nvSpPr>
        <p:spPr>
          <a:xfrm>
            <a:off x="305580" y="3725039"/>
            <a:ext cx="30472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 curves are typically </a:t>
            </a:r>
            <a:r>
              <a:rPr lang="en-US" b="1" dirty="0"/>
              <a:t>above</a:t>
            </a:r>
            <a:r>
              <a:rPr lang="en-US" dirty="0"/>
              <a:t> the training curves.</a:t>
            </a:r>
          </a:p>
          <a:p>
            <a:endParaRPr lang="en-US" dirty="0"/>
          </a:p>
          <a:p>
            <a:r>
              <a:rPr lang="en-US" dirty="0"/>
              <a:t>You can </a:t>
            </a:r>
            <a:r>
              <a:rPr lang="en-US" b="1" dirty="0"/>
              <a:t>overoptimize</a:t>
            </a:r>
            <a:r>
              <a:rPr lang="en-US" dirty="0"/>
              <a:t> the objective (</a:t>
            </a:r>
            <a:r>
              <a:rPr lang="en-US" b="1" dirty="0"/>
              <a:t>overfit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Choose parameters with </a:t>
            </a:r>
            <a:r>
              <a:rPr lang="en-US" b="1" dirty="0"/>
              <a:t>lowest</a:t>
            </a:r>
            <a:r>
              <a:rPr lang="en-US" dirty="0"/>
              <a:t> </a:t>
            </a:r>
            <a:r>
              <a:rPr lang="en-US" b="1" dirty="0"/>
              <a:t>validation error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940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build="p" bldLvl="2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8B6E9E-A96E-1F83-D077-F21BC5599B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Convergence Assuming</a:t>
            </a:r>
            <a:br>
              <a:rPr lang="en-US"/>
            </a:br>
            <a:r>
              <a:rPr lang="en-US"/>
              <a:t>Quadratic Approximation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AD21DB4-374E-8711-8826-9F02C3ACAD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0560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018D178-5A64-0FD3-E042-F118883A1ED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112851" y="1000897"/>
            <a:ext cx="8486226" cy="3855308"/>
          </a:xfrm>
          <a:prstGeom prst="rect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400" b="1">
                <a:solidFill>
                  <a:srgbClr val="000000"/>
                </a:solidFill>
              </a:rPr>
              <a:t>Assuming a simple quadratic equation (e.g., x^2) is gradient descent guaranteed to converge?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3E5C96-6D84-BEC5-68B6-147D91E4D8A0}"/>
              </a:ext>
            </a:extLst>
          </p:cNvPr>
          <p:cNvSpPr/>
          <p:nvPr/>
        </p:nvSpPr>
        <p:spPr>
          <a:xfrm>
            <a:off x="0" y="5820032"/>
            <a:ext cx="12192001" cy="1037968"/>
          </a:xfrm>
          <a:prstGeom prst="rect">
            <a:avLst/>
          </a:prstGeom>
          <a:solidFill>
            <a:srgbClr val="198038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1155" tIns="259492" rIns="1852888" bIns="203886" rtlCol="0" anchor="ctr">
            <a:normAutofit fontScale="85000" lnSpcReduction="10000"/>
          </a:bodyPr>
          <a:lstStyle/>
          <a:p>
            <a:r>
              <a:rPr lang="en-US" sz="2600">
                <a:solidFill>
                  <a:srgbClr val="FFFFFF"/>
                </a:solidFill>
              </a:rPr>
              <a:t>The </a:t>
            </a:r>
            <a:r>
              <a:rPr lang="en-US" sz="26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Slido app</a:t>
            </a:r>
            <a:r>
              <a:rPr lang="en-US" sz="2600">
                <a:solidFill>
                  <a:srgbClr val="FFFFFF"/>
                </a:solidFill>
              </a:rPr>
              <a:t> must be installed on every computer you’re presenting from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6C0901A-4732-FCDD-AA7E-163E0816D441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6462" y="6190785"/>
            <a:ext cx="296462" cy="296462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AE1E9D4B-FB35-0403-2B15-FA95E6B3E6D0}"/>
              </a:ext>
            </a:extLst>
          </p:cNvPr>
          <p:cNvSpPr/>
          <p:nvPr/>
        </p:nvSpPr>
        <p:spPr>
          <a:xfrm rot="2700000">
            <a:off x="9620371" y="514924"/>
            <a:ext cx="3335198" cy="778213"/>
          </a:xfrm>
          <a:prstGeom prst="trapezoid">
            <a:avLst>
              <a:gd name="adj" fmla="val 100000"/>
            </a:avLst>
          </a:prstGeom>
          <a:solidFill>
            <a:srgbClr val="EDFAF2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>
            <a:normAutofit fontScale="70000" lnSpcReduction="20000"/>
          </a:bodyPr>
          <a:lstStyle/>
          <a:p>
            <a:pPr algn="ctr"/>
            <a:r>
              <a:rPr lang="en-US" sz="2600" b="1">
                <a:solidFill>
                  <a:srgbClr val="198038"/>
                </a:solidFill>
              </a:rPr>
              <a:t>Do not edit
</a:t>
            </a:r>
            <a:r>
              <a:rPr lang="en-US" sz="2200">
                <a:solidFill>
                  <a:srgbClr val="198038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change the design</a:t>
            </a:r>
            <a:endParaRPr lang="en-US" sz="2200">
              <a:solidFill>
                <a:srgbClr val="198038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46CAB54-8745-E6DD-5B4A-90028D2C726F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46748" y="6153727"/>
            <a:ext cx="1111733" cy="37057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8FAD0F-1FC5-A76B-EAB8-C10FCC3B0E0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44693" y="1742703"/>
            <a:ext cx="2371696" cy="2371696"/>
          </a:xfrm>
          <a:prstGeom prst="rect">
            <a:avLst/>
          </a:pr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3059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20E93B-0DA6-22A2-432B-E5FD9C875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Quadratic Approximations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9339BAB-F9B0-8D3F-5E78-F051B99E84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/>
                  <a:t>The 2</a:t>
                </a:r>
                <a:r>
                  <a:rPr lang="en-US" baseline="30000"/>
                  <a:t>nd</a:t>
                </a:r>
                <a:r>
                  <a:rPr lang="en-US"/>
                  <a:t> order (quadratic) Taylor approximation of a function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/>
                  <a:t> evaluated 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/>
                  <a:t>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For example: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 sz="2000" b="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sz="2000" b="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b="0"/>
                  <a:t>               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func>
                      </m:e>
                    </m:d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2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e>
                      </m:func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</m:oMath>
                  </m:oMathPara>
                </a14:m>
                <a:endParaRPr lang="en-US" sz="200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/>
                  <a:t>                  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d>
                          </m:e>
                        </m:func>
                      </m:e>
                    </m:d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−5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/>
              </a:p>
              <a:p>
                <a:pPr marL="0" indent="0">
                  <a:buNone/>
                </a:pPr>
                <a:endParaRPr lang="en-US" sz="320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9339BAB-F9B0-8D3F-5E78-F051B99E84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54" t="-2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AD7B95D2-A8AB-62E3-433C-43644387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803" y="3634020"/>
            <a:ext cx="7247340" cy="289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1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D35E60-F2F2-679E-800D-419627400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Taylor Expansion of the Error Surface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68632A8-A054-42CB-7D22-3EE1D0B476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2421" y="1424540"/>
                <a:ext cx="11567160" cy="5433460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en-US" dirty="0"/>
                  <a:t>The 2</a:t>
                </a:r>
                <a:r>
                  <a:rPr lang="en-US" baseline="30000" dirty="0"/>
                  <a:t>nd</a:t>
                </a:r>
                <a:r>
                  <a:rPr lang="en-US" dirty="0"/>
                  <a:t>-order Taylor expansion of the </a:t>
                </a:r>
                <a:r>
                  <a:rPr lang="en-US" b="1" dirty="0"/>
                  <a:t>error surface </a:t>
                </a:r>
                <a:r>
                  <a:rPr lang="en-US" dirty="0"/>
                  <a:t>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b="0" dirty="0"/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is the </a:t>
                </a:r>
                <a:r>
                  <a:rPr lang="en-US" b="1" dirty="0"/>
                  <a:t>Gradient</a:t>
                </a:r>
                <a:r>
                  <a:rPr lang="en-US" dirty="0"/>
                  <a:t> of </a:t>
                </a:r>
                <a:r>
                  <a:rPr lang="en-US" i="1" dirty="0"/>
                  <a:t>E</a:t>
                </a:r>
                <a:r>
                  <a:rPr lang="en-US" dirty="0"/>
                  <a:t> evaluated 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  <a:r>
                  <a:rPr lang="en-US" dirty="0"/>
                  <a:t>(vector)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∇∇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is the </a:t>
                </a:r>
                <a:r>
                  <a:rPr lang="en-US" b="1" dirty="0"/>
                  <a:t>Hessian</a:t>
                </a:r>
                <a:r>
                  <a:rPr lang="en-US" dirty="0"/>
                  <a:t> of </a:t>
                </a:r>
                <a:r>
                  <a:rPr lang="en-US" i="1" dirty="0"/>
                  <a:t>E </a:t>
                </a:r>
                <a:r>
                  <a:rPr lang="en-US" dirty="0"/>
                  <a:t>evaluated 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  <a:r>
                  <a:rPr lang="en-US" dirty="0"/>
                  <a:t>(a matrix)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68632A8-A054-42CB-7D22-3EE1D0B476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421" y="1424540"/>
                <a:ext cx="11567160" cy="5433460"/>
              </a:xfrm>
              <a:blipFill>
                <a:blip r:embed="rId3"/>
                <a:stretch>
                  <a:fillRect l="-1096" t="-2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F00F746B-B985-BCD2-DE02-98002E68EFEB}"/>
              </a:ext>
            </a:extLst>
          </p:cNvPr>
          <p:cNvSpPr/>
          <p:nvPr/>
        </p:nvSpPr>
        <p:spPr>
          <a:xfrm>
            <a:off x="3646967" y="4465674"/>
            <a:ext cx="2945219" cy="1233377"/>
          </a:xfrm>
          <a:prstGeom prst="wedgeRoundRectCallout">
            <a:avLst>
              <a:gd name="adj1" fmla="val -17584"/>
              <a:gd name="adj2" fmla="val -8146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Matrix Equivalent of the Second Derivative</a:t>
            </a:r>
          </a:p>
        </p:txBody>
      </p:sp>
    </p:spTree>
    <p:extLst>
      <p:ext uri="{BB962C8B-B14F-4D97-AF65-F5344CB8AC3E}">
        <p14:creationId xmlns:p14="http://schemas.microsoft.com/office/powerpoint/2010/main" val="208999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BE713-9005-1C90-1164-92E203D34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Hessians (the 2</a:t>
            </a:r>
            <a:r>
              <a:rPr lang="en-US" baseline="30000"/>
              <a:t>nd</a:t>
            </a:r>
            <a:r>
              <a:rPr lang="en-US"/>
              <a:t> derivative)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29C6A3-E957-F1F4-2DA8-483825A4D9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2421" y="1424540"/>
                <a:ext cx="11567160" cy="530989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/>
                  <a:t>The Hessian of a </a:t>
                </a:r>
                <a:r>
                  <a:rPr lang="en-US" b="1"/>
                  <a:t>scalar-valued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/>
                  <a:t> is the </a:t>
                </a:r>
                <a:r>
                  <a:rPr lang="en-US" b="1"/>
                  <a:t>matrix-valued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/>
                  <a:t> of the 2</a:t>
                </a:r>
                <a:r>
                  <a:rPr lang="en-US" baseline="30000"/>
                  <a:t>nd</a:t>
                </a:r>
                <a:r>
                  <a:rPr lang="en-US"/>
                  <a:t> partial derivatives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r>
                  <a:rPr lang="en-US" b="1"/>
                  <a:t>The Hessian</a:t>
                </a:r>
              </a:p>
              <a:p>
                <a:r>
                  <a:rPr lang="en-US"/>
                  <a:t>describes the local </a:t>
                </a:r>
                <a:r>
                  <a:rPr lang="en-US" b="1"/>
                  <a:t>curvature</a:t>
                </a:r>
                <a:r>
                  <a:rPr lang="en-US"/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r>
                  <a:rPr lang="en-US"/>
                  <a:t>determines the </a:t>
                </a:r>
                <a:r>
                  <a:rPr lang="en-US" b="1"/>
                  <a:t>critical point type </a:t>
                </a:r>
                <a:r>
                  <a:rPr lang="en-US"/>
                  <a:t>(minima, maxima, or saddle)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29C6A3-E957-F1F4-2DA8-483825A4D9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421" y="1424540"/>
                <a:ext cx="11567160" cy="5309892"/>
              </a:xfrm>
              <a:blipFill>
                <a:blip r:embed="rId2"/>
                <a:stretch>
                  <a:fillRect l="-1054" t="-1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9450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8AD5A-A3B2-14E4-6530-2F0E8D63D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CA48A1-0982-B546-0A3D-31791AB1F1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509" t="18489" r="13901" b="8292"/>
          <a:stretch>
            <a:fillRect/>
          </a:stretch>
        </p:blipFill>
        <p:spPr>
          <a:xfrm>
            <a:off x="6915713" y="0"/>
            <a:ext cx="5276287" cy="49790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A9D5EB-F1FC-3C01-BD1E-23EC8F389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Hessian Exercise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011CDA-E67D-C3A2-8C18-7F69DBDBC0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2970" y="1240785"/>
                <a:ext cx="11567160" cy="5631168"/>
              </a:xfrm>
            </p:spPr>
            <p:txBody>
              <a:bodyPr/>
              <a:lstStyle/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en-US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Consider the function: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en-US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>
                  <a:solidFill>
                    <a:schemeClr val="tx1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en-US">
                    <a:solidFill>
                      <a:schemeClr val="tx1"/>
                    </a:solidFill>
                  </a:rPr>
                  <a:t>Then the gradient is: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−2)</m:t>
                            </m:r>
                          </m:e>
                        </m:eqArr>
                      </m:e>
                    </m:d>
                  </m:oMath>
                </a14:m>
                <a:endParaRPr lang="en-US">
                  <a:solidFill>
                    <a:schemeClr val="tx1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en-US"/>
                  <a:t>The Hessian is:</a:t>
                </a:r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011CDA-E67D-C3A2-8C18-7F69DBDBC0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2970" y="1240785"/>
                <a:ext cx="11567160" cy="5631168"/>
              </a:xfrm>
              <a:blipFill>
                <a:blip r:embed="rId4"/>
                <a:stretch>
                  <a:fillRect l="-1054" t="-1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74782C3-0C0D-27C1-C965-43AF4EAD8FA5}"/>
              </a:ext>
            </a:extLst>
          </p:cNvPr>
          <p:cNvSpPr txBox="1"/>
          <p:nvPr/>
        </p:nvSpPr>
        <p:spPr>
          <a:xfrm>
            <a:off x="600835" y="6488668"/>
            <a:ext cx="271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Plots in demo notebook.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017E3B3-CDEF-ACDB-984B-402B6626B389}"/>
              </a:ext>
            </a:extLst>
          </p:cNvPr>
          <p:cNvGrpSpPr/>
          <p:nvPr/>
        </p:nvGrpSpPr>
        <p:grpSpPr>
          <a:xfrm>
            <a:off x="8621928" y="4703962"/>
            <a:ext cx="3228202" cy="1885597"/>
            <a:chOff x="8807589" y="5013267"/>
            <a:chExt cx="3228202" cy="1885597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331DD3D0-8CA3-3429-6D75-F75406C3F169}"/>
                </a:ext>
              </a:extLst>
            </p:cNvPr>
            <p:cNvSpPr/>
            <p:nvPr/>
          </p:nvSpPr>
          <p:spPr>
            <a:xfrm>
              <a:off x="8807589" y="5219199"/>
              <a:ext cx="3228202" cy="1679665"/>
            </a:xfrm>
            <a:prstGeom prst="roundRect">
              <a:avLst>
                <a:gd name="adj" fmla="val 7273"/>
              </a:avLst>
            </a:prstGeom>
            <a:solidFill>
              <a:schemeClr val="bg1">
                <a:alpha val="8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3F6BAE-8F78-1280-FEEB-97CFF63ABE63}"/>
                </a:ext>
              </a:extLst>
            </p:cNvPr>
            <p:cNvSpPr txBox="1"/>
            <p:nvPr/>
          </p:nvSpPr>
          <p:spPr>
            <a:xfrm>
              <a:off x="9005540" y="5013267"/>
              <a:ext cx="1048685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4"/>
                  </a:solidFill>
                </a:rPr>
                <a:t>Hessian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C4184E5-E2B8-DCA1-9AF9-0A93F60BC69D}"/>
                  </a:ext>
                </a:extLst>
              </p:cNvPr>
              <p:cNvSpPr txBox="1"/>
              <p:nvPr/>
            </p:nvSpPr>
            <p:spPr>
              <a:xfrm>
                <a:off x="600835" y="4748258"/>
                <a:ext cx="172260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C4184E5-E2B8-DCA1-9AF9-0A93F60BC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35" y="4748258"/>
                <a:ext cx="1722602" cy="461665"/>
              </a:xfrm>
              <a:prstGeom prst="rect">
                <a:avLst/>
              </a:prstGeom>
              <a:blipFill>
                <a:blip r:embed="rId5"/>
                <a:stretch>
                  <a:fillRect l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2AAA87-BDCB-68C3-BD6B-F4794EF28993}"/>
                  </a:ext>
                </a:extLst>
              </p:cNvPr>
              <p:cNvSpPr txBox="1"/>
              <p:nvPr/>
            </p:nvSpPr>
            <p:spPr>
              <a:xfrm>
                <a:off x="8104751" y="5185023"/>
                <a:ext cx="4146115" cy="1267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sub>
                                      <m:sup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2AAA87-BDCB-68C3-BD6B-F4794EF28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751" y="5185023"/>
                <a:ext cx="4146115" cy="12673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862C68-CB5C-29B7-F64E-C307723306AC}"/>
                  </a:ext>
                </a:extLst>
              </p:cNvPr>
              <p:cNvSpPr txBox="1"/>
              <p:nvPr/>
            </p:nvSpPr>
            <p:spPr>
              <a:xfrm>
                <a:off x="1462136" y="4174460"/>
                <a:ext cx="6209270" cy="18069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862C68-CB5C-29B7-F64E-C30772330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136" y="4174460"/>
                <a:ext cx="6209270" cy="18069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4360E43-D0BA-BEB0-7BD9-68139217ED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77600" y="0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483250-8D8C-A82C-F5DC-0945062C587D}"/>
              </a:ext>
            </a:extLst>
          </p:cNvPr>
          <p:cNvSpPr txBox="1"/>
          <p:nvPr/>
        </p:nvSpPr>
        <p:spPr>
          <a:xfrm>
            <a:off x="11277600" y="866795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1846379</a:t>
            </a:r>
          </a:p>
        </p:txBody>
      </p:sp>
    </p:spTree>
    <p:extLst>
      <p:ext uri="{BB962C8B-B14F-4D97-AF65-F5344CB8AC3E}">
        <p14:creationId xmlns:p14="http://schemas.microsoft.com/office/powerpoint/2010/main" val="291924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ABCB8-BDB7-96D5-839E-BE7785F74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DA47571-EB74-3537-E9CD-2452DE3BFCAF}"/>
              </a:ext>
            </a:extLst>
          </p:cNvPr>
          <p:cNvSpPr/>
          <p:nvPr/>
        </p:nvSpPr>
        <p:spPr>
          <a:xfrm>
            <a:off x="5657850" y="4743451"/>
            <a:ext cx="3971925" cy="1057274"/>
          </a:xfrm>
          <a:prstGeom prst="roundRect">
            <a:avLst>
              <a:gd name="adj" fmla="val 8559"/>
            </a:avLst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72506F-2541-BF65-0BC4-98CFD9AC1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Taylor Expansion of the Error Surface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C779D3B-C2F8-8E6F-CDA6-2509E0F390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2421" y="1424540"/>
                <a:ext cx="11567160" cy="5433460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en-US" dirty="0"/>
                  <a:t>The 2</a:t>
                </a:r>
                <a:r>
                  <a:rPr lang="en-US" baseline="30000" dirty="0"/>
                  <a:t>nd</a:t>
                </a:r>
                <a:r>
                  <a:rPr lang="en-US" dirty="0"/>
                  <a:t>-order Taylor expansion of the error surface 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is the </a:t>
                </a:r>
                <a:r>
                  <a:rPr lang="en-US" b="1" dirty="0"/>
                  <a:t>Gradient</a:t>
                </a:r>
                <a:r>
                  <a:rPr lang="en-US" dirty="0"/>
                  <a:t> of </a:t>
                </a:r>
                <a:r>
                  <a:rPr lang="en-US" i="1" dirty="0"/>
                  <a:t>E</a:t>
                </a:r>
                <a:r>
                  <a:rPr lang="en-US" dirty="0"/>
                  <a:t> evaluated 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  <a:r>
                  <a:rPr lang="en-US" dirty="0"/>
                  <a:t>(vector)</a:t>
                </a:r>
              </a:p>
              <a:p>
                <a:pPr>
                  <a:spcBef>
                    <a:spcPts val="0"/>
                  </a:spcBef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∇∇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is the </a:t>
                </a:r>
                <a:r>
                  <a:rPr lang="en-US" b="1" dirty="0"/>
                  <a:t>Hessian</a:t>
                </a:r>
                <a:r>
                  <a:rPr lang="en-US" dirty="0"/>
                  <a:t> of </a:t>
                </a:r>
                <a:r>
                  <a:rPr lang="en-US" i="1" dirty="0"/>
                  <a:t>E </a:t>
                </a:r>
                <a:r>
                  <a:rPr lang="en-US" dirty="0"/>
                  <a:t>evaluated 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  <a:r>
                  <a:rPr lang="en-US" dirty="0"/>
                  <a:t>(a matrix)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stationary point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  <a:r>
                  <a:rPr lang="en-US" b="1" dirty="0"/>
                  <a:t> </a:t>
                </a:r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C779D3B-C2F8-8E6F-CDA6-2509E0F390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421" y="1424540"/>
                <a:ext cx="11567160" cy="5433460"/>
              </a:xfrm>
              <a:blipFill>
                <a:blip r:embed="rId2"/>
                <a:stretch>
                  <a:fillRect l="-1096" t="-2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785A81D5-77E5-5CE9-D25A-1CD0BF902545}"/>
              </a:ext>
            </a:extLst>
          </p:cNvPr>
          <p:cNvSpPr/>
          <p:nvPr/>
        </p:nvSpPr>
        <p:spPr>
          <a:xfrm>
            <a:off x="812245" y="5600063"/>
            <a:ext cx="4345782" cy="989496"/>
          </a:xfrm>
          <a:prstGeom prst="wedgeRoundRectCallout">
            <a:avLst>
              <a:gd name="adj1" fmla="val 61549"/>
              <a:gd name="adj2" fmla="val -4390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Use a change of variables to better understand this part.</a:t>
            </a:r>
          </a:p>
        </p:txBody>
      </p:sp>
    </p:spTree>
    <p:extLst>
      <p:ext uri="{BB962C8B-B14F-4D97-AF65-F5344CB8AC3E}">
        <p14:creationId xmlns:p14="http://schemas.microsoft.com/office/powerpoint/2010/main" val="367418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40C65-502C-07A2-3CB8-EF7E84CE2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C8FE1D-6BD9-2077-89DE-96843A488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Optimization Constraints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35FE41-EFF1-C20F-B4C3-0AD847AD6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1" y="1424540"/>
            <a:ext cx="11567160" cy="69959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The</a:t>
            </a:r>
            <a:r>
              <a:rPr lang="en-US" b="1"/>
              <a:t> constraints </a:t>
            </a:r>
            <a:r>
              <a:rPr lang="en-US"/>
              <a:t>define the valid set of parameters.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0CE244-B46B-AA18-B378-1C54E2C91078}"/>
              </a:ext>
            </a:extLst>
          </p:cNvPr>
          <p:cNvSpPr/>
          <p:nvPr/>
        </p:nvSpPr>
        <p:spPr>
          <a:xfrm>
            <a:off x="6096000" y="2051961"/>
            <a:ext cx="5876738" cy="431963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E09F990-6647-3859-AADC-5F70B9D7BA60}"/>
                  </a:ext>
                </a:extLst>
              </p:cNvPr>
              <p:cNvSpPr txBox="1"/>
              <p:nvPr/>
            </p:nvSpPr>
            <p:spPr>
              <a:xfrm>
                <a:off x="6195111" y="2117726"/>
                <a:ext cx="5684467" cy="4042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/>
                  <a:t>The most common case in ML is </a:t>
                </a:r>
                <a:r>
                  <a:rPr lang="en-US" sz="2400" b="1"/>
                  <a:t>unconstrained optimization </a:t>
                </a:r>
                <a:r>
                  <a:rPr lang="en-US" sz="2400"/>
                  <a:t>in which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400"/>
                  <a:t>.</a:t>
                </a:r>
              </a:p>
              <a:p>
                <a:endParaRPr lang="en-US" sz="2400"/>
              </a:p>
              <a:p>
                <a:r>
                  <a:rPr lang="en-US" sz="2400"/>
                  <a:t>In some cases, there may be integer (e.g.,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400"/>
                  <a:t>) or probability constraints: </a:t>
                </a:r>
                <a:br>
                  <a:rPr lang="en-US" sz="2400"/>
                </a:br>
                <a:endParaRPr lang="en-US" sz="240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|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0≤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≤1, 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E09F990-6647-3859-AADC-5F70B9D7B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111" y="2117726"/>
                <a:ext cx="5684467" cy="4042325"/>
              </a:xfrm>
              <a:prstGeom prst="rect">
                <a:avLst/>
              </a:prstGeom>
              <a:blipFill>
                <a:blip r:embed="rId2"/>
                <a:stretch>
                  <a:fillRect l="-1608" t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25C3C0B5-B46A-0664-3150-0435EF9ADDED}"/>
                  </a:ext>
                </a:extLst>
              </p:cNvPr>
              <p:cNvSpPr/>
              <p:nvPr/>
            </p:nvSpPr>
            <p:spPr>
              <a:xfrm>
                <a:off x="719232" y="4991108"/>
                <a:ext cx="5001208" cy="1234120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/>
                  <a:t>For the rest of this lecture, we will focus on the </a:t>
                </a:r>
                <a:r>
                  <a:rPr lang="en-US" sz="2000" b="1"/>
                  <a:t>unconstrained setting.</a:t>
                </a:r>
                <a:br>
                  <a:rPr lang="en-US" sz="2000" b="1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2800" b="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25C3C0B5-B46A-0664-3150-0435EF9ADD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32" y="4991108"/>
                <a:ext cx="5001208" cy="123412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D7A4381-D6EA-21AB-82BC-66E3FF9C2805}"/>
                  </a:ext>
                </a:extLst>
              </p:cNvPr>
              <p:cNvSpPr txBox="1"/>
              <p:nvPr/>
            </p:nvSpPr>
            <p:spPr>
              <a:xfrm>
                <a:off x="393227" y="2134496"/>
                <a:ext cx="5653218" cy="12341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5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5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540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en-US" sz="5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54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sz="5400" b="0" i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lim>
                          </m:limLow>
                        </m:fName>
                        <m:e>
                          <m:r>
                            <a:rPr lang="en-US" sz="5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54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D7A4381-D6EA-21AB-82BC-66E3FF9C2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27" y="2134496"/>
                <a:ext cx="5653218" cy="12341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F67EDB2F-3FAB-D3AD-EA9C-8EDAA390EF9B}"/>
              </a:ext>
            </a:extLst>
          </p:cNvPr>
          <p:cNvSpPr/>
          <p:nvPr/>
        </p:nvSpPr>
        <p:spPr>
          <a:xfrm>
            <a:off x="-5979982" y="4086254"/>
            <a:ext cx="3527856" cy="1020067"/>
          </a:xfrm>
          <a:prstGeom prst="wedgeRoundRectCallout">
            <a:avLst>
              <a:gd name="adj1" fmla="val 34175"/>
              <a:gd name="adj2" fmla="val -75969"/>
              <a:gd name="adj3" fmla="val 16667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accent1"/>
                </a:solidFill>
              </a:rPr>
              <a:t>Solution</a:t>
            </a:r>
          </a:p>
          <a:p>
            <a:pPr algn="ctr"/>
            <a:r>
              <a:rPr lang="en-US" sz="2400">
                <a:solidFill>
                  <a:schemeClr val="accent1"/>
                </a:solidFill>
              </a:rPr>
              <a:t>(Learned Parameters)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75EB6709-C252-5D4A-A208-9FAAC55FFE31}"/>
              </a:ext>
            </a:extLst>
          </p:cNvPr>
          <p:cNvSpPr/>
          <p:nvPr/>
        </p:nvSpPr>
        <p:spPr>
          <a:xfrm>
            <a:off x="1415817" y="3788560"/>
            <a:ext cx="3103604" cy="846439"/>
          </a:xfrm>
          <a:prstGeom prst="wedgeRoundRectCallout">
            <a:avLst>
              <a:gd name="adj1" fmla="val 16255"/>
              <a:gd name="adj2" fmla="val -87011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Constraints</a:t>
            </a:r>
          </a:p>
        </p:txBody>
      </p:sp>
    </p:spTree>
    <p:extLst>
      <p:ext uri="{BB962C8B-B14F-4D97-AF65-F5344CB8AC3E}">
        <p14:creationId xmlns:p14="http://schemas.microsoft.com/office/powerpoint/2010/main" val="76179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329B0-0E4C-401C-7FE5-678CCC345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B6020B5-2090-CAD2-B907-BF816CB9E4A7}"/>
              </a:ext>
            </a:extLst>
          </p:cNvPr>
          <p:cNvGrpSpPr/>
          <p:nvPr/>
        </p:nvGrpSpPr>
        <p:grpSpPr>
          <a:xfrm>
            <a:off x="4271964" y="4690507"/>
            <a:ext cx="6872286" cy="1431114"/>
            <a:chOff x="4271964" y="4690507"/>
            <a:chExt cx="6872286" cy="1431114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10105014-1641-DAEE-EA43-A89EC18973F9}"/>
                </a:ext>
              </a:extLst>
            </p:cNvPr>
            <p:cNvSpPr/>
            <p:nvPr/>
          </p:nvSpPr>
          <p:spPr>
            <a:xfrm>
              <a:off x="9844088" y="4690507"/>
              <a:ext cx="1300162" cy="1138793"/>
            </a:xfrm>
            <a:prstGeom prst="roundRect">
              <a:avLst>
                <a:gd name="adj" fmla="val 8559"/>
              </a:avLst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7C849DFD-FD74-0FD9-DC15-9D276D863A03}"/>
                </a:ext>
              </a:extLst>
            </p:cNvPr>
            <p:cNvSpPr/>
            <p:nvPr/>
          </p:nvSpPr>
          <p:spPr>
            <a:xfrm>
              <a:off x="4271964" y="4857750"/>
              <a:ext cx="3543299" cy="575710"/>
            </a:xfrm>
            <a:prstGeom prst="roundRect">
              <a:avLst>
                <a:gd name="adj" fmla="val 8559"/>
              </a:avLst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Elbow Connector 6">
              <a:extLst>
                <a:ext uri="{FF2B5EF4-FFF2-40B4-BE49-F238E27FC236}">
                  <a16:creationId xmlns:a16="http://schemas.microsoft.com/office/drawing/2014/main" id="{35EA1415-ACC5-78FE-FBE0-44E3AD098068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6096000" y="5433460"/>
              <a:ext cx="4398169" cy="395840"/>
            </a:xfrm>
            <a:prstGeom prst="bentConnector4">
              <a:avLst>
                <a:gd name="adj1" fmla="val 55"/>
                <a:gd name="adj2" fmla="val 157751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9C216A-6606-7C8C-1728-076DBB39A7FF}"/>
                </a:ext>
              </a:extLst>
            </p:cNvPr>
            <p:cNvSpPr txBox="1"/>
            <p:nvPr/>
          </p:nvSpPr>
          <p:spPr>
            <a:xfrm>
              <a:off x="7619258" y="5659956"/>
              <a:ext cx="13516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Show it!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C75A2D-3A73-05E2-C270-024341789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Eigen Decomposition of the Hessian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35765D-E31B-C03F-9068-5B9E7E358C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2421" y="1424540"/>
                <a:ext cx="11567160" cy="6076398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400"/>
                  <a:t>We can construct the </a:t>
                </a:r>
                <a:r>
                  <a:rPr lang="en-US" sz="2400" b="1"/>
                  <a:t>Eigen decomposition of the Hessian</a:t>
                </a:r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/>
                  <a:t> are the complete set of </a:t>
                </a:r>
                <a:r>
                  <a:rPr lang="en-US" sz="2400" b="1"/>
                  <a:t>orthonormal eigen vectors: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b="1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b="1"/>
                  <a:t> </a:t>
                </a:r>
                <a:r>
                  <a:rPr lang="en-US" sz="2400"/>
                  <a:t>are the real-valued </a:t>
                </a:r>
                <a:r>
                  <a:rPr lang="en-US" sz="2400" b="1"/>
                  <a:t>eigen values</a:t>
                </a:r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400"/>
                  <a:t>Then we apply a </a:t>
                </a:r>
                <a:r>
                  <a:rPr lang="en-US" sz="2400" b="1">
                    <a:solidFill>
                      <a:schemeClr val="accent3"/>
                    </a:solidFill>
                  </a:rPr>
                  <a:t>change of variables</a:t>
                </a:r>
                <a:r>
                  <a:rPr lang="en-US" sz="2400"/>
                  <a:t>: </a:t>
                </a:r>
              </a:p>
              <a:p>
                <a:pPr marL="0" indent="0" algn="ctr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b="1"/>
                  <a:t>   </a:t>
                </a:r>
                <a:r>
                  <a:rPr lang="en-US" sz="2400"/>
                  <a:t>where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/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400"/>
                  <a:t>This allows us to rewrite:</a:t>
                </a:r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35765D-E31B-C03F-9068-5B9E7E358C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421" y="1424540"/>
                <a:ext cx="11567160" cy="6076398"/>
              </a:xfrm>
              <a:blipFill>
                <a:blip r:embed="rId3"/>
                <a:stretch>
                  <a:fillRect l="-790" t="-1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378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1D482-482E-64AA-9634-A6BBB562E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2DEBDF4-6E10-6792-3AB1-3FC04BA13D1E}"/>
              </a:ext>
            </a:extLst>
          </p:cNvPr>
          <p:cNvGrpSpPr/>
          <p:nvPr/>
        </p:nvGrpSpPr>
        <p:grpSpPr>
          <a:xfrm>
            <a:off x="4271964" y="2461657"/>
            <a:ext cx="6872286" cy="1431114"/>
            <a:chOff x="4271964" y="2461657"/>
            <a:chExt cx="6872286" cy="1431114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276D2245-4B87-6838-2392-D30D8EE9E1BC}"/>
                </a:ext>
              </a:extLst>
            </p:cNvPr>
            <p:cNvSpPr/>
            <p:nvPr/>
          </p:nvSpPr>
          <p:spPr>
            <a:xfrm>
              <a:off x="9844088" y="2461657"/>
              <a:ext cx="1300162" cy="1138793"/>
            </a:xfrm>
            <a:prstGeom prst="roundRect">
              <a:avLst>
                <a:gd name="adj" fmla="val 8559"/>
              </a:avLst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EF1E9226-0CBF-1C00-DA0C-33B1AAAEAC7D}"/>
                </a:ext>
              </a:extLst>
            </p:cNvPr>
            <p:cNvSpPr/>
            <p:nvPr/>
          </p:nvSpPr>
          <p:spPr>
            <a:xfrm>
              <a:off x="4271964" y="2628900"/>
              <a:ext cx="3543299" cy="575710"/>
            </a:xfrm>
            <a:prstGeom prst="roundRect">
              <a:avLst>
                <a:gd name="adj" fmla="val 8559"/>
              </a:avLst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Elbow Connector 6">
              <a:extLst>
                <a:ext uri="{FF2B5EF4-FFF2-40B4-BE49-F238E27FC236}">
                  <a16:creationId xmlns:a16="http://schemas.microsoft.com/office/drawing/2014/main" id="{D9EC7DCB-C5B5-E493-66B9-36398ED61DC5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6096000" y="3204610"/>
              <a:ext cx="4398169" cy="395840"/>
            </a:xfrm>
            <a:prstGeom prst="bentConnector4">
              <a:avLst>
                <a:gd name="adj1" fmla="val 55"/>
                <a:gd name="adj2" fmla="val 157751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25B2DF-BA87-73B6-5488-F76C82C1CD4F}"/>
                </a:ext>
              </a:extLst>
            </p:cNvPr>
            <p:cNvSpPr txBox="1"/>
            <p:nvPr/>
          </p:nvSpPr>
          <p:spPr>
            <a:xfrm>
              <a:off x="7619258" y="3431106"/>
              <a:ext cx="13516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Show it!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D74BAED-A8E9-FAB3-E724-2FF069A70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1" y="-1960409"/>
            <a:ext cx="11567160" cy="1042435"/>
          </a:xfrm>
        </p:spPr>
        <p:txBody>
          <a:bodyPr/>
          <a:lstStyle/>
          <a:p>
            <a:r>
              <a:rPr lang="en-US"/>
              <a:t>Eigen Decomposition of the Hessian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A097A5-BD66-0397-9C4C-A9C4F1288E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2421" y="-804310"/>
                <a:ext cx="11567160" cy="6076398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400"/>
                  <a:t>We can construct the </a:t>
                </a:r>
                <a:r>
                  <a:rPr lang="en-US" sz="2400" b="1"/>
                  <a:t>Eigen decomposition of the Hessian</a:t>
                </a:r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/>
                  <a:t> are the complete set of </a:t>
                </a:r>
                <a:r>
                  <a:rPr lang="en-US" sz="2400" b="1"/>
                  <a:t>orthonormal eigen vectors: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b="1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b="1"/>
                  <a:t> </a:t>
                </a:r>
                <a:r>
                  <a:rPr lang="en-US" sz="2400"/>
                  <a:t>are the real-valued </a:t>
                </a:r>
                <a:r>
                  <a:rPr lang="en-US" sz="2400" b="1"/>
                  <a:t>eigen values</a:t>
                </a:r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400"/>
                  <a:t>Then we apply a </a:t>
                </a:r>
                <a:r>
                  <a:rPr lang="en-US" sz="2400" b="1">
                    <a:solidFill>
                      <a:schemeClr val="accent3"/>
                    </a:solidFill>
                  </a:rPr>
                  <a:t>change of variables</a:t>
                </a:r>
                <a:r>
                  <a:rPr lang="en-US" sz="2400"/>
                  <a:t>: </a:t>
                </a:r>
              </a:p>
              <a:p>
                <a:pPr marL="0" indent="0" algn="ctr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b="1"/>
                  <a:t>   </a:t>
                </a:r>
                <a:r>
                  <a:rPr lang="en-US" sz="2400"/>
                  <a:t>where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/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400"/>
                  <a:t>This allows us to rewrite:</a:t>
                </a:r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A097A5-BD66-0397-9C4C-A9C4F1288E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421" y="-804310"/>
                <a:ext cx="11567160" cy="6076398"/>
              </a:xfrm>
              <a:blipFill>
                <a:blip r:embed="rId3"/>
                <a:stretch>
                  <a:fillRect l="-790" t="-1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0A9D6E-7D44-E693-FD03-4BCDF019D75D}"/>
                  </a:ext>
                </a:extLst>
              </p:cNvPr>
              <p:cNvSpPr txBox="1"/>
              <p:nvPr/>
            </p:nvSpPr>
            <p:spPr>
              <a:xfrm>
                <a:off x="419339" y="4380103"/>
                <a:ext cx="3481149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i="1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0A9D6E-7D44-E693-FD03-4BCDF019D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39" y="4380103"/>
                <a:ext cx="3481149" cy="538609"/>
              </a:xfrm>
              <a:prstGeom prst="rect">
                <a:avLst/>
              </a:prstGeom>
              <a:blipFill>
                <a:blip r:embed="rId4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C3ECCC4-7D46-1F91-2808-9469EF58B499}"/>
              </a:ext>
            </a:extLst>
          </p:cNvPr>
          <p:cNvSpPr txBox="1"/>
          <p:nvPr/>
        </p:nvSpPr>
        <p:spPr>
          <a:xfrm>
            <a:off x="207644" y="3891026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Derivation: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04961F7-E961-3878-2E92-281E815065E7}"/>
                  </a:ext>
                </a:extLst>
              </p:cNvPr>
              <p:cNvSpPr txBox="1"/>
              <p:nvPr/>
            </p:nvSpPr>
            <p:spPr>
              <a:xfrm>
                <a:off x="3564495" y="4075692"/>
                <a:ext cx="4250768" cy="11474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04961F7-E961-3878-2E92-281E81506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495" y="4075692"/>
                <a:ext cx="4250768" cy="1147430"/>
              </a:xfrm>
              <a:prstGeom prst="rect">
                <a:avLst/>
              </a:prstGeom>
              <a:blipFill>
                <a:blip r:embed="rId5"/>
                <a:stretch>
                  <a:fillRect l="-13988" t="-98901" b="-156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A8257CC-0BDF-3A3D-3436-E80151B912C8}"/>
                  </a:ext>
                </a:extLst>
              </p:cNvPr>
              <p:cNvSpPr txBox="1"/>
              <p:nvPr/>
            </p:nvSpPr>
            <p:spPr>
              <a:xfrm>
                <a:off x="7386401" y="4075692"/>
                <a:ext cx="4250768" cy="11474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A8257CC-0BDF-3A3D-3436-E80151B91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401" y="4075692"/>
                <a:ext cx="4250768" cy="1147430"/>
              </a:xfrm>
              <a:prstGeom prst="rect">
                <a:avLst/>
              </a:prstGeom>
              <a:blipFill>
                <a:blip r:embed="rId6"/>
                <a:stretch>
                  <a:fillRect l="-8929" t="-98901" b="-156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38BE92-D2D2-011D-492A-0946DF14CC4F}"/>
                  </a:ext>
                </a:extLst>
              </p:cNvPr>
              <p:cNvSpPr txBox="1"/>
              <p:nvPr/>
            </p:nvSpPr>
            <p:spPr>
              <a:xfrm>
                <a:off x="979650" y="5098942"/>
                <a:ext cx="4336020" cy="11474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38BE92-D2D2-011D-492A-0946DF14C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650" y="5098942"/>
                <a:ext cx="4336020" cy="1147430"/>
              </a:xfrm>
              <a:prstGeom prst="rect">
                <a:avLst/>
              </a:prstGeom>
              <a:blipFill>
                <a:blip r:embed="rId7"/>
                <a:stretch>
                  <a:fillRect l="-8480" t="-96739" b="-15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7C8FF3-91AE-6B71-FD88-5BC822FE6BE1}"/>
                  </a:ext>
                </a:extLst>
              </p:cNvPr>
              <p:cNvSpPr txBox="1"/>
              <p:nvPr/>
            </p:nvSpPr>
            <p:spPr>
              <a:xfrm>
                <a:off x="4521994" y="5230604"/>
                <a:ext cx="3393282" cy="10303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7C8FF3-91AE-6B71-FD88-5BC822FE6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1994" y="5230604"/>
                <a:ext cx="3393282" cy="1030347"/>
              </a:xfrm>
              <a:prstGeom prst="rect">
                <a:avLst/>
              </a:prstGeom>
              <a:blipFill>
                <a:blip r:embed="rId8"/>
                <a:stretch>
                  <a:fillRect l="-7836" t="-124390" b="-16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128969-D837-78D1-9098-DD95FA154A49}"/>
                  </a:ext>
                </a:extLst>
              </p:cNvPr>
              <p:cNvSpPr txBox="1"/>
              <p:nvPr/>
            </p:nvSpPr>
            <p:spPr>
              <a:xfrm>
                <a:off x="6997301" y="5244892"/>
                <a:ext cx="2736057" cy="10303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128969-D837-78D1-9098-DD95FA154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301" y="5244892"/>
                <a:ext cx="2736057" cy="1030347"/>
              </a:xfrm>
              <a:prstGeom prst="rect">
                <a:avLst/>
              </a:prstGeom>
              <a:blipFill>
                <a:blip r:embed="rId9"/>
                <a:stretch>
                  <a:fillRect l="-17130" t="-124390" b="-16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A0D265-7633-F67B-A0E3-29B0FC95D9DD}"/>
                  </a:ext>
                </a:extLst>
              </p:cNvPr>
              <p:cNvSpPr txBox="1"/>
              <p:nvPr/>
            </p:nvSpPr>
            <p:spPr>
              <a:xfrm>
                <a:off x="8971809" y="5251507"/>
                <a:ext cx="2172441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A0D265-7633-F67B-A0E3-29B0FC95D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1809" y="5251507"/>
                <a:ext cx="2172441" cy="988540"/>
              </a:xfrm>
              <a:prstGeom prst="rect">
                <a:avLst/>
              </a:prstGeom>
              <a:blipFill>
                <a:blip r:embed="rId10"/>
                <a:stretch>
                  <a:fillRect l="-20930" t="-129114" b="-179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C7B1994E-9700-C5A4-82C4-0F1F943EFCE9}"/>
              </a:ext>
            </a:extLst>
          </p:cNvPr>
          <p:cNvSpPr/>
          <p:nvPr/>
        </p:nvSpPr>
        <p:spPr>
          <a:xfrm>
            <a:off x="3032502" y="6295338"/>
            <a:ext cx="2283168" cy="422747"/>
          </a:xfrm>
          <a:prstGeom prst="wedgeRoundRectCallout">
            <a:avLst>
              <a:gd name="adj1" fmla="val 11567"/>
              <a:gd name="adj2" fmla="val -12463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Eigenvector </a:t>
            </a:r>
            <a:r>
              <a:rPr lang="en-US" dirty="0" err="1"/>
              <a:t>Defn</a:t>
            </a:r>
            <a:r>
              <a:rPr lang="en-US" dirty="0"/>
              <a:t>.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EE3FFA0B-D5C0-6FEB-83FD-DF4211253D02}"/>
              </a:ext>
            </a:extLst>
          </p:cNvPr>
          <p:cNvSpPr/>
          <p:nvPr/>
        </p:nvSpPr>
        <p:spPr>
          <a:xfrm>
            <a:off x="7760071" y="6290204"/>
            <a:ext cx="1973287" cy="422747"/>
          </a:xfrm>
          <a:prstGeom prst="wedgeRoundRectCallout">
            <a:avLst>
              <a:gd name="adj1" fmla="val 11567"/>
              <a:gd name="adj2" fmla="val -12463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Orthonormality</a:t>
            </a:r>
          </a:p>
        </p:txBody>
      </p:sp>
    </p:spTree>
    <p:extLst>
      <p:ext uri="{BB962C8B-B14F-4D97-AF65-F5344CB8AC3E}">
        <p14:creationId xmlns:p14="http://schemas.microsoft.com/office/powerpoint/2010/main" val="1563786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  <p:bldP spid="22" grpId="0"/>
      <p:bldP spid="24" grpId="0"/>
      <p:bldP spid="26" grpId="0"/>
      <p:bldP spid="10" grpId="0" animBg="1"/>
      <p:bldP spid="1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E2078-F2D0-D4E4-0064-5D7A8CE09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11C35F-ECAF-3C65-B795-47284281D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Taylor Expansion at the Stationary Pts.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E3922C5-1129-A816-AFEE-2C5F10FDEA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2421" y="1424539"/>
                <a:ext cx="11567160" cy="5259289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stationary point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  <a:r>
                  <a:rPr lang="en-US" b="1" dirty="0"/>
                  <a:t> </a:t>
                </a:r>
                <a:r>
                  <a:rPr lang="en-US" dirty="0"/>
                  <a:t>(where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dirty="0"/>
                  <a:t>At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we get the error at the critical point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.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/>
                  <a:t>If we move in </a:t>
                </a:r>
                <a:r>
                  <a:rPr lang="en-US" b="1" dirty="0"/>
                  <a:t>direction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dirty="0"/>
                  <a:t> (corresponding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3"/>
                    </a:solidFill>
                  </a:rPr>
                  <a:t> </a:t>
                </a:r>
                <a:r>
                  <a:rPr lang="en-US" b="1" dirty="0"/>
                  <a:t>increases.</a:t>
                </a:r>
                <a:r>
                  <a:rPr lang="en-US" dirty="0"/>
                  <a:t> 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/>
                  <a:t>The change in error then depends on the sign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dirty="0"/>
                  <a:t>Therefore, if the </a:t>
                </a:r>
                <a:r>
                  <a:rPr lang="en-US" b="1" dirty="0"/>
                  <a:t>eigenvalues are</a:t>
                </a:r>
                <a:r>
                  <a:rPr lang="en-US" dirty="0"/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b="1" dirty="0"/>
                  <a:t>all positive</a:t>
                </a:r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</a:t>
                </a:r>
                <a:r>
                  <a:rPr lang="en-US" b="1" dirty="0"/>
                  <a:t>local minimum.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b="1" dirty="0"/>
                  <a:t>all negative</a:t>
                </a:r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</a:t>
                </a:r>
                <a:r>
                  <a:rPr lang="en-US" b="1" dirty="0"/>
                  <a:t>local maximum.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b="1" dirty="0"/>
                  <a:t>mixed </a:t>
                </a:r>
                <a:r>
                  <a:rPr lang="en-US" dirty="0"/>
                  <a:t>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</a:t>
                </a:r>
                <a:r>
                  <a:rPr lang="en-US" b="1" dirty="0"/>
                  <a:t>saddle point.</a:t>
                </a: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E3922C5-1129-A816-AFEE-2C5F10FDEA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421" y="1424539"/>
                <a:ext cx="11567160" cy="5259289"/>
              </a:xfrm>
              <a:blipFill>
                <a:blip r:embed="rId3"/>
                <a:stretch>
                  <a:fillRect l="-1096" t="-19759" b="-3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554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AC467-01DF-AC4B-4454-FEF1487EC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2F044-FBEC-DE99-5986-61853497F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Stationary Points and the Hessian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97EA0-854A-8B28-3F93-B7AC1EDBB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1" y="1424540"/>
            <a:ext cx="11567160" cy="12195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Eigenvalues of the Hessian determine the curvature </a:t>
            </a:r>
            <a:br>
              <a:rPr lang="en-US" dirty="0"/>
            </a:br>
            <a:r>
              <a:rPr lang="en-US" dirty="0"/>
              <a:t>at the critical points</a:t>
            </a:r>
            <a:endParaRPr lang="en-US" sz="2400" dirty="0">
              <a:sym typeface="Wingdings" pitchFamily="2" charset="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D1312E8-37B0-84B0-2366-17160331AD17}"/>
              </a:ext>
            </a:extLst>
          </p:cNvPr>
          <p:cNvGrpSpPr/>
          <p:nvPr/>
        </p:nvGrpSpPr>
        <p:grpSpPr>
          <a:xfrm>
            <a:off x="-85077" y="2372771"/>
            <a:ext cx="4194722" cy="3882175"/>
            <a:chOff x="-85077" y="2692318"/>
            <a:chExt cx="4194722" cy="38821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69DF98A-7D94-0CFD-CA19-99E38A57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509" t="16788" r="10539" b="8292"/>
            <a:stretch>
              <a:fillRect/>
            </a:stretch>
          </p:blipFill>
          <p:spPr>
            <a:xfrm>
              <a:off x="-85077" y="2692318"/>
              <a:ext cx="4194722" cy="388217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46521A-F3A3-E9B7-9973-9A083FFE6E46}"/>
                </a:ext>
              </a:extLst>
            </p:cNvPr>
            <p:cNvSpPr txBox="1"/>
            <p:nvPr/>
          </p:nvSpPr>
          <p:spPr>
            <a:xfrm>
              <a:off x="1340465" y="3158817"/>
              <a:ext cx="1343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Minimum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2277919-7EE3-763D-7ECB-501A3BC87700}"/>
              </a:ext>
            </a:extLst>
          </p:cNvPr>
          <p:cNvGrpSpPr/>
          <p:nvPr/>
        </p:nvGrpSpPr>
        <p:grpSpPr>
          <a:xfrm>
            <a:off x="4245062" y="2542251"/>
            <a:ext cx="3923491" cy="4047308"/>
            <a:chOff x="4245062" y="2861798"/>
            <a:chExt cx="3923491" cy="404730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7709D7D-BAC5-20AD-643F-67EC81159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0919" t="19523" r="11066"/>
            <a:stretch>
              <a:fillRect/>
            </a:stretch>
          </p:blipFill>
          <p:spPr>
            <a:xfrm>
              <a:off x="4245062" y="2861798"/>
              <a:ext cx="3923491" cy="404730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220270-D48C-57CB-7247-5CDD6D639761}"/>
                </a:ext>
              </a:extLst>
            </p:cNvPr>
            <p:cNvSpPr txBox="1"/>
            <p:nvPr/>
          </p:nvSpPr>
          <p:spPr>
            <a:xfrm>
              <a:off x="5535187" y="3158817"/>
              <a:ext cx="1382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Maximum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CE05D70-5E23-A7D0-B05B-F5B91F7F4036}"/>
              </a:ext>
            </a:extLst>
          </p:cNvPr>
          <p:cNvGrpSpPr/>
          <p:nvPr/>
        </p:nvGrpSpPr>
        <p:grpSpPr>
          <a:xfrm>
            <a:off x="8329647" y="2542251"/>
            <a:ext cx="3923491" cy="4047308"/>
            <a:chOff x="8329647" y="2861798"/>
            <a:chExt cx="3923491" cy="40473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2BF1F48-3F46-F9DC-6356-F1D453CF5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0986" t="19583" r="11058"/>
            <a:stretch>
              <a:fillRect/>
            </a:stretch>
          </p:blipFill>
          <p:spPr>
            <a:xfrm>
              <a:off x="8329647" y="2861798"/>
              <a:ext cx="3923491" cy="404730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D2211A-4C64-2DD2-4C90-DAE6EC6B27FD}"/>
                </a:ext>
              </a:extLst>
            </p:cNvPr>
            <p:cNvSpPr txBox="1"/>
            <p:nvPr/>
          </p:nvSpPr>
          <p:spPr>
            <a:xfrm>
              <a:off x="9428816" y="3158817"/>
              <a:ext cx="1725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Saddle Point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67796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EE07D-E597-9391-7A93-540047E53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Eigenvector of the Hessian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A410F-C54C-97F2-37A4-8D77792C5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1" y="1424540"/>
            <a:ext cx="11567160" cy="948546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Elliptical contours of constant error align with the eigenvectors of the Hessian matrix.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05ACD5-67A8-3795-B6A1-37CCDF064969}"/>
              </a:ext>
            </a:extLst>
          </p:cNvPr>
          <p:cNvSpPr txBox="1"/>
          <p:nvPr/>
        </p:nvSpPr>
        <p:spPr>
          <a:xfrm>
            <a:off x="9472986" y="6488668"/>
            <a:ext cx="271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Plots in demo notebook.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123A9B-CF04-10AC-CC39-D5D3FCBBF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985" y="2573835"/>
            <a:ext cx="10566029" cy="39148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0ED8C7-D1B1-CA37-295B-DE99839A1A7F}"/>
                  </a:ext>
                </a:extLst>
              </p:cNvPr>
              <p:cNvSpPr txBox="1"/>
              <p:nvPr/>
            </p:nvSpPr>
            <p:spPr>
              <a:xfrm>
                <a:off x="8514413" y="4392751"/>
                <a:ext cx="39222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000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0ED8C7-D1B1-CA37-295B-DE99839A1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4413" y="4392751"/>
                <a:ext cx="392223" cy="307777"/>
              </a:xfrm>
              <a:prstGeom prst="rect">
                <a:avLst/>
              </a:prstGeom>
              <a:blipFill>
                <a:blip r:embed="rId3"/>
                <a:stretch>
                  <a:fillRect l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3433F5-57AD-5594-A024-F4A394B77BFE}"/>
                  </a:ext>
                </a:extLst>
              </p:cNvPr>
              <p:cNvSpPr txBox="1"/>
              <p:nvPr/>
            </p:nvSpPr>
            <p:spPr>
              <a:xfrm>
                <a:off x="7538607" y="3978833"/>
                <a:ext cx="4343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3433F5-57AD-5594-A024-F4A394B77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607" y="3978833"/>
                <a:ext cx="434350" cy="369332"/>
              </a:xfrm>
              <a:prstGeom prst="rect">
                <a:avLst/>
              </a:prstGeom>
              <a:blipFill>
                <a:blip r:embed="rId4"/>
                <a:stretch>
                  <a:fillRect l="-8451" r="-422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D302CE-CAD0-FD62-92B9-76F1464D34D7}"/>
                  </a:ext>
                </a:extLst>
              </p:cNvPr>
              <p:cNvSpPr txBox="1"/>
              <p:nvPr/>
            </p:nvSpPr>
            <p:spPr>
              <a:xfrm>
                <a:off x="8501921" y="4727410"/>
                <a:ext cx="4343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D302CE-CAD0-FD62-92B9-76F1464D3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921" y="4727410"/>
                <a:ext cx="434350" cy="369332"/>
              </a:xfrm>
              <a:prstGeom prst="rect">
                <a:avLst/>
              </a:prstGeom>
              <a:blipFill>
                <a:blip r:embed="rId5"/>
                <a:stretch>
                  <a:fillRect l="-8451" r="-4225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55D99CFC-E3BD-C0C5-C8C3-D7F8CE5E1837}"/>
              </a:ext>
            </a:extLst>
          </p:cNvPr>
          <p:cNvSpPr/>
          <p:nvPr/>
        </p:nvSpPr>
        <p:spPr>
          <a:xfrm>
            <a:off x="6613450" y="2991985"/>
            <a:ext cx="2719014" cy="753364"/>
          </a:xfrm>
          <a:prstGeom prst="wedgeRoundRectCallout">
            <a:avLst>
              <a:gd name="adj1" fmla="val -16532"/>
              <a:gd name="adj2" fmla="val 9229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Direction with Smallest Eigenvalue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005744D6-0972-F93E-AD0A-C236E8D2B113}"/>
              </a:ext>
            </a:extLst>
          </p:cNvPr>
          <p:cNvSpPr/>
          <p:nvPr/>
        </p:nvSpPr>
        <p:spPr>
          <a:xfrm>
            <a:off x="5965092" y="5233106"/>
            <a:ext cx="2719014" cy="753364"/>
          </a:xfrm>
          <a:prstGeom prst="wedgeRoundRectCallout">
            <a:avLst>
              <a:gd name="adj1" fmla="val 39387"/>
              <a:gd name="adj2" fmla="val -95412"/>
              <a:gd name="adj3" fmla="val 16667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Direction with Largest Eigenvalue</a:t>
            </a:r>
          </a:p>
        </p:txBody>
      </p:sp>
    </p:spTree>
    <p:extLst>
      <p:ext uri="{BB962C8B-B14F-4D97-AF65-F5344CB8AC3E}">
        <p14:creationId xmlns:p14="http://schemas.microsoft.com/office/powerpoint/2010/main" val="18382417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BC862-F137-F27A-1E78-9D7810DCB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E4FDC6-032C-C657-19B6-AF4FC888910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Taylor Expansions and the Hessian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AFB34C-2B6B-5F46-8499-9AC954DD2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2E1E75-4499-7481-8199-C6AFA921C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863" y="914399"/>
            <a:ext cx="7511100" cy="529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343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4AA71-6DB2-EFE1-6B99-229006D17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Recap:</a:t>
            </a:r>
            <a:r>
              <a:rPr lang="en-US" dirty="0"/>
              <a:t> Quadratic Approx.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72046-A678-91D4-E473-A35C7CBF24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2421" y="1424539"/>
                <a:ext cx="11567160" cy="5165019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en-US" sz="2400" dirty="0"/>
                  <a:t>We constructed the </a:t>
                </a:r>
                <a:r>
                  <a:rPr lang="en-US" sz="2400" b="1" dirty="0"/>
                  <a:t>2</a:t>
                </a:r>
                <a:r>
                  <a:rPr lang="en-US" sz="2400" b="1" baseline="30000" dirty="0"/>
                  <a:t>nd</a:t>
                </a:r>
                <a:r>
                  <a:rPr lang="en-US" sz="2400" b="1" dirty="0"/>
                  <a:t>-order Taylor expansion </a:t>
                </a:r>
                <a:r>
                  <a:rPr lang="en-US" sz="2400" dirty="0"/>
                  <a:t>of the error surface at the </a:t>
                </a:r>
                <a:r>
                  <a:rPr lang="en-US" sz="2400" b="1" dirty="0"/>
                  <a:t>stationary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2400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(where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𝐸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):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400" dirty="0"/>
                  <a:t>Using the </a:t>
                </a:r>
                <a:r>
                  <a:rPr lang="en-US" sz="2400" b="1" dirty="0"/>
                  <a:t>Eigen-decomposition of the Hessian: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𝐻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we applied a change of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to obtain: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This is minimized at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/>
                  <a:t>We can </a:t>
                </a:r>
                <a:r>
                  <a:rPr lang="en-US" sz="2400" b="1" dirty="0"/>
                  <a:t>evaluate gradient descent </a:t>
                </a:r>
                <a:r>
                  <a:rPr lang="en-US" sz="2400" dirty="0"/>
                  <a:t>on this simple</a:t>
                </a:r>
                <a:br>
                  <a:rPr lang="en-US" sz="2400" dirty="0"/>
                </a:br>
                <a:r>
                  <a:rPr lang="en-US" sz="2400" dirty="0"/>
                  <a:t>quadratic approximation to better understand the </a:t>
                </a:r>
                <a:br>
                  <a:rPr lang="en-US" sz="2400" dirty="0"/>
                </a:br>
                <a:r>
                  <a:rPr lang="en-US" sz="2400" dirty="0"/>
                  <a:t>convergence properties.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D72046-A678-91D4-E473-A35C7CBF24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421" y="1424539"/>
                <a:ext cx="11567160" cy="5165019"/>
              </a:xfrm>
              <a:blipFill>
                <a:blip r:embed="rId2"/>
                <a:stretch>
                  <a:fillRect l="-768" t="-5651" b="-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5181DFF1-5124-0100-10D8-B2E195A2E6B7}"/>
              </a:ext>
            </a:extLst>
          </p:cNvPr>
          <p:cNvGrpSpPr/>
          <p:nvPr/>
        </p:nvGrpSpPr>
        <p:grpSpPr>
          <a:xfrm>
            <a:off x="8815608" y="4143554"/>
            <a:ext cx="3063971" cy="2849644"/>
            <a:chOff x="6212910" y="2993721"/>
            <a:chExt cx="3757808" cy="349494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AB6BA79-B821-D617-41F3-1F51EF9CA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1106" t="10725" r="13328"/>
            <a:stretch>
              <a:fillRect/>
            </a:stretch>
          </p:blipFill>
          <p:spPr>
            <a:xfrm>
              <a:off x="6212910" y="2993721"/>
              <a:ext cx="3757808" cy="349494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800CA6A-E96E-223A-BEF7-6BB037AD48CB}"/>
                    </a:ext>
                  </a:extLst>
                </p:cNvPr>
                <p:cNvSpPr txBox="1"/>
                <p:nvPr/>
              </p:nvSpPr>
              <p:spPr>
                <a:xfrm>
                  <a:off x="8514413" y="4392751"/>
                  <a:ext cx="33938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800CA6A-E96E-223A-BEF7-6BB037AD48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4413" y="4392751"/>
                  <a:ext cx="339387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7391" r="-13043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5C8FC3F-73E1-6034-7394-69CF990807BE}"/>
                    </a:ext>
                  </a:extLst>
                </p:cNvPr>
                <p:cNvSpPr txBox="1"/>
                <p:nvPr/>
              </p:nvSpPr>
              <p:spPr>
                <a:xfrm>
                  <a:off x="7392649" y="4015378"/>
                  <a:ext cx="2991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5C8FC3F-73E1-6034-7394-69CF990807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2649" y="4015378"/>
                  <a:ext cx="299184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9048" r="-9524" b="-421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FEC03C0-4461-3C1F-D60F-0E7425527731}"/>
                    </a:ext>
                  </a:extLst>
                </p:cNvPr>
                <p:cNvSpPr txBox="1"/>
                <p:nvPr/>
              </p:nvSpPr>
              <p:spPr>
                <a:xfrm>
                  <a:off x="8501921" y="4727410"/>
                  <a:ext cx="30450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FEC03C0-4461-3C1F-D60F-0E74255277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1921" y="4727410"/>
                  <a:ext cx="30450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9048" r="-14286" b="-421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801510-0D9B-942D-C18A-726F95688FB1}"/>
                  </a:ext>
                </a:extLst>
              </p:cNvPr>
              <p:cNvSpPr txBox="1"/>
              <p:nvPr/>
            </p:nvSpPr>
            <p:spPr>
              <a:xfrm>
                <a:off x="3046828" y="3952566"/>
                <a:ext cx="6098344" cy="11378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DF532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DF5327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DF5327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28842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DF532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DF5327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DF5327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0288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028842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2884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rgbClr val="02884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801510-0D9B-942D-C18A-726F95688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828" y="3952566"/>
                <a:ext cx="6098344" cy="1137876"/>
              </a:xfrm>
              <a:prstGeom prst="rect">
                <a:avLst/>
              </a:prstGeom>
              <a:blipFill>
                <a:blip r:embed="rId7"/>
                <a:stretch>
                  <a:fillRect t="-131111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406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1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59F73DE-1FD8-0890-7752-66FC49C6E78E}"/>
              </a:ext>
            </a:extLst>
          </p:cNvPr>
          <p:cNvSpPr/>
          <p:nvPr/>
        </p:nvSpPr>
        <p:spPr>
          <a:xfrm>
            <a:off x="3687949" y="5561638"/>
            <a:ext cx="4380675" cy="8391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C38B10-0BC1-B7F2-3AA3-467305F06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Grad. Descent on the Quadratic Approx.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58089A-EEA3-91FC-5FD0-D9AA4FB541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2421" y="1424539"/>
                <a:ext cx="11182893" cy="4323455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US" dirty="0"/>
                  <a:t>Compute the </a:t>
                </a:r>
                <a:r>
                  <a:rPr lang="en-US" b="1" dirty="0"/>
                  <a:t>gradient </a:t>
                </a:r>
                <a:r>
                  <a:rPr lang="en-US" dirty="0"/>
                  <a:t>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 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Which gives the </a:t>
                </a:r>
                <a:r>
                  <a:rPr lang="en-US" b="1" dirty="0"/>
                  <a:t>gradient descent update</a:t>
                </a:r>
                <a:r>
                  <a:rPr lang="en-US" dirty="0"/>
                  <a:t>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𝜂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dirty="0"/>
                  <a:t>If we </a:t>
                </a:r>
                <a:r>
                  <a:rPr lang="en-US" b="1" dirty="0"/>
                  <a:t>iteratively</a:t>
                </a:r>
                <a:r>
                  <a:rPr lang="en-US" dirty="0"/>
                  <a:t> apply the gradient descent update, we obtain:</a:t>
                </a:r>
              </a:p>
              <a:p>
                <a:pPr marL="0" indent="0" algn="ctr"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𝜂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US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𝜂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 … 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58089A-EEA3-91FC-5FD0-D9AA4FB541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421" y="1424539"/>
                <a:ext cx="11182893" cy="4323455"/>
              </a:xfrm>
              <a:blipFill>
                <a:blip r:embed="rId2"/>
                <a:stretch>
                  <a:fillRect l="-1134" t="-2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2249E4C9-688F-C11F-942D-D7244466D513}"/>
              </a:ext>
            </a:extLst>
          </p:cNvPr>
          <p:cNvGrpSpPr/>
          <p:nvPr/>
        </p:nvGrpSpPr>
        <p:grpSpPr>
          <a:xfrm>
            <a:off x="7709095" y="1110006"/>
            <a:ext cx="4318782" cy="1535759"/>
            <a:chOff x="7709095" y="1110006"/>
            <a:chExt cx="4318782" cy="1535759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4E1C46F-77E8-5CFB-EBE9-1FB950599B6D}"/>
                </a:ext>
              </a:extLst>
            </p:cNvPr>
            <p:cNvSpPr/>
            <p:nvPr/>
          </p:nvSpPr>
          <p:spPr>
            <a:xfrm>
              <a:off x="7709095" y="1310877"/>
              <a:ext cx="4318782" cy="1334888"/>
            </a:xfrm>
            <a:prstGeom prst="roundRect">
              <a:avLst>
                <a:gd name="adj" fmla="val 691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45A73A-9ADF-F910-B6C4-BD13FCBE9CE8}"/>
                </a:ext>
              </a:extLst>
            </p:cNvPr>
            <p:cNvSpPr txBox="1"/>
            <p:nvPr/>
          </p:nvSpPr>
          <p:spPr>
            <a:xfrm>
              <a:off x="7824865" y="1110006"/>
              <a:ext cx="28184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Quadratic Approx. Error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E19171-93E8-39BB-E703-D7DF72637B3A}"/>
                  </a:ext>
                </a:extLst>
              </p:cNvPr>
              <p:cNvSpPr txBox="1"/>
              <p:nvPr/>
            </p:nvSpPr>
            <p:spPr>
              <a:xfrm>
                <a:off x="7797345" y="1593002"/>
                <a:ext cx="4142282" cy="8989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defTabSz="914361">
                  <a:lnSpc>
                    <a:spcPct val="9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DF532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DF5327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DF5327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28842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DF532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DF5327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DF5327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0288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028842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2884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02884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E19171-93E8-39BB-E703-D7DF72637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345" y="1593002"/>
                <a:ext cx="4142282" cy="898900"/>
              </a:xfrm>
              <a:prstGeom prst="rect">
                <a:avLst/>
              </a:prstGeom>
              <a:blipFill>
                <a:blip r:embed="rId3"/>
                <a:stretch>
                  <a:fillRect t="-150000" b="-2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7C424E-063D-FDC0-7F63-9FD868635CEF}"/>
                  </a:ext>
                </a:extLst>
              </p:cNvPr>
              <p:cNvSpPr txBox="1"/>
              <p:nvPr/>
            </p:nvSpPr>
            <p:spPr>
              <a:xfrm>
                <a:off x="2859275" y="5547123"/>
                <a:ext cx="6097656" cy="7974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i="1">
                              <a:solidFill>
                                <a:srgbClr val="0288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i="1">
                              <a:solidFill>
                                <a:srgbClr val="028842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rgbClr val="02884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3600" i="1">
                              <a:solidFill>
                                <a:srgbClr val="02884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i="1">
                              <a:solidFill>
                                <a:srgbClr val="028842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3600" i="1">
                              <a:solidFill>
                                <a:srgbClr val="02884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p>
                      </m:sSup>
                      <m:sSubSup>
                        <m:sSubSupPr>
                          <m:ctrlPr>
                            <a:rPr lang="en-US" sz="3600" i="1">
                              <a:solidFill>
                                <a:srgbClr val="0288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i="1">
                              <a:solidFill>
                                <a:srgbClr val="028842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rgbClr val="02884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sz="3600" i="1">
                                  <a:solidFill>
                                    <a:srgbClr val="0288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solidFill>
                                    <a:srgbClr val="02884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7C424E-063D-FDC0-7F63-9FD868635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275" y="5547123"/>
                <a:ext cx="6097656" cy="797462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8666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uiExpand="1" build="p"/>
      <p:bldP spid="1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4FE25-7FE6-B7DF-B1C6-C5AC714A0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4B96F-DEB7-BE6F-1A83-63CA3E572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Grad. Descent on the Quadratic Approx.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AE559-1C77-4329-2F57-D74C5FE9B4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2421" y="1424540"/>
                <a:ext cx="11043438" cy="5433460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400"/>
                  </a:spcBef>
                  <a:spcAft>
                    <a:spcPts val="600"/>
                  </a:spcAft>
                  <a:buNone/>
                </a:pPr>
                <a:r>
                  <a:rPr lang="en-US" dirty="0"/>
                  <a:t>Assuming a </a:t>
                </a:r>
                <a:r>
                  <a:rPr lang="en-US" b="1" dirty="0"/>
                  <a:t>quadratic approximation</a:t>
                </a:r>
                <a:r>
                  <a:rPr lang="en-US" dirty="0"/>
                  <a:t> to the error function around the minima,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dirty="0"/>
                  <a:t> iteration of gradient descent we have:</a:t>
                </a:r>
              </a:p>
              <a:p>
                <a:pPr marL="0" indent="0">
                  <a:spcBef>
                    <a:spcPts val="400"/>
                  </a:spcBef>
                  <a:spcAft>
                    <a:spcPts val="600"/>
                  </a:spcAft>
                  <a:buNone/>
                </a:pPr>
                <a:endParaRPr lang="en-US" dirty="0"/>
              </a:p>
              <a:p>
                <a:pPr marL="0" indent="0">
                  <a:spcBef>
                    <a:spcPts val="400"/>
                  </a:spcBef>
                  <a:spcAft>
                    <a:spcPts val="600"/>
                  </a:spcAft>
                  <a:buNone/>
                </a:pPr>
                <a:endParaRPr lang="en-US" dirty="0"/>
              </a:p>
              <a:p>
                <a:pPr marL="0" indent="0">
                  <a:spcBef>
                    <a:spcPts val="400"/>
                  </a:spcBef>
                  <a:buNone/>
                </a:pPr>
                <a:r>
                  <a:rPr lang="en-US" dirty="0"/>
                  <a:t>and the </a:t>
                </a:r>
                <a:r>
                  <a:rPr lang="en-US" b="1" dirty="0"/>
                  <a:t>error is minimized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To ensure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 the learning rate should satisfy: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sz="3200" b="1" dirty="0">
                    <a:solidFill>
                      <a:schemeClr val="accent5"/>
                    </a:solidFill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32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𝜼</m:t>
                        </m:r>
                        <m:sSub>
                          <m:sSubPr>
                            <m:ctrlPr>
                              <a:rPr lang="en-US" sz="3200" b="1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𝝀</m:t>
                            </m:r>
                          </m:e>
                          <m:sub>
                            <m:r>
                              <a:rPr lang="en-US" sz="3200" b="1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sz="3200" b="1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3200" b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3200" b="1" dirty="0"/>
                  <a:t>  </a:t>
                </a:r>
                <a:r>
                  <a:rPr lang="en-US" sz="2400" b="1" dirty="0"/>
                  <a:t>(Convergence Condition)</a:t>
                </a:r>
                <a:endParaRPr lang="en-US" sz="2400" dirty="0"/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Smaller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𝜼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𝝀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better (converges faster)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Negative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𝜼</m:t>
                    </m:r>
                    <m:sSub>
                      <m:sSubPr>
                        <m:ctrlPr>
                          <a:rPr lang="en-US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oscillatory behavior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BAE559-1C77-4329-2F57-D74C5FE9B4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421" y="1424540"/>
                <a:ext cx="11043438" cy="5433460"/>
              </a:xfrm>
              <a:blipFill>
                <a:blip r:embed="rId3"/>
                <a:stretch>
                  <a:fillRect l="-1148" t="-2103" r="-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D140E495-1B2C-076E-E28C-220BC79389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8726"/>
          <a:stretch>
            <a:fillRect/>
          </a:stretch>
        </p:blipFill>
        <p:spPr>
          <a:xfrm>
            <a:off x="8161843" y="4570849"/>
            <a:ext cx="3717736" cy="2287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6277C4-2DBF-A857-DC54-7CEA7187DD75}"/>
                  </a:ext>
                </a:extLst>
              </p:cNvPr>
              <p:cNvSpPr txBox="1"/>
              <p:nvPr/>
            </p:nvSpPr>
            <p:spPr>
              <a:xfrm>
                <a:off x="3045502" y="2407954"/>
                <a:ext cx="6100996" cy="7974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i="1">
                              <a:solidFill>
                                <a:srgbClr val="0288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i="1">
                              <a:solidFill>
                                <a:srgbClr val="028842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rgbClr val="02884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3600" i="1">
                              <a:solidFill>
                                <a:srgbClr val="02884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i="1">
                              <a:solidFill>
                                <a:srgbClr val="028842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3600" i="1">
                              <a:solidFill>
                                <a:srgbClr val="02884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60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36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6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p>
                      </m:sSup>
                      <m:sSubSup>
                        <m:sSubSupPr>
                          <m:ctrlPr>
                            <a:rPr lang="en-US" sz="3600" i="1">
                              <a:solidFill>
                                <a:srgbClr val="02884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i="1">
                              <a:solidFill>
                                <a:srgbClr val="028842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rgbClr val="02884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sz="3600" i="1">
                                  <a:solidFill>
                                    <a:srgbClr val="0288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solidFill>
                                    <a:srgbClr val="02884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6277C4-2DBF-A857-DC54-7CEA7187D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502" y="2407954"/>
                <a:ext cx="6100996" cy="797462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7011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20446-C82E-EC61-B566-E3E3FB13F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Learning Rate Impact on Convergence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E096E8-5B63-B529-27D1-454CFB9CF6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2421" y="1424539"/>
                <a:ext cx="11567160" cy="419778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2400" dirty="0"/>
                  <a:t>To maximize the </a:t>
                </a:r>
                <a:r>
                  <a:rPr lang="en-US" sz="2400" b="1" dirty="0"/>
                  <a:t>progress on each step </a:t>
                </a:r>
                <a:r>
                  <a:rPr lang="en-US" sz="2400" dirty="0"/>
                  <a:t>of gradient descent we want to </a:t>
                </a:r>
                <a:r>
                  <a:rPr lang="en-US" sz="2400" b="1" dirty="0"/>
                  <a:t>make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𝜼</m:t>
                    </m:r>
                  </m:oMath>
                </a14:m>
                <a:r>
                  <a:rPr lang="en-US" sz="2400" b="1" dirty="0"/>
                  <a:t> as large as possible (take bigger steps)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400" dirty="0"/>
                  <a:t>We want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400" b="1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𝜼</m:t>
                            </m:r>
                            <m:sSub>
                              <m:sSubPr>
                                <m:ctrlPr>
                                  <a:rPr lang="en-US" sz="2400" b="1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lang="en-US" sz="2400" b="1" i="1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𝜏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2400" dirty="0"/>
                  <a:t> quickly as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400" dirty="0"/>
                  <a:t> increases (larger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ym typeface="Wingdings" pitchFamily="2" charset="2"/>
                  </a:rPr>
                  <a:t> smaller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).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400" dirty="0"/>
                  <a:t>However, to </a:t>
                </a:r>
                <a:r>
                  <a:rPr lang="en-US" sz="2400" b="1" dirty="0"/>
                  <a:t>ensure convergence we require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𝜼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𝝀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/>
                  <a:t>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sz="1999" b="1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US" sz="2400" dirty="0"/>
                  <a:t> be the smallest and largest </a:t>
                </a:r>
                <a:r>
                  <a:rPr lang="en-US" sz="2400" b="1" dirty="0"/>
                  <a:t>eigenvalues</a:t>
                </a:r>
                <a:r>
                  <a:rPr lang="en-US" sz="2400" dirty="0"/>
                  <a:t> of the Hessian 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400" dirty="0"/>
                  <a:t>Then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because 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then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2400" dirty="0"/>
                  <a:t>The </a:t>
                </a:r>
                <a:r>
                  <a:rPr lang="en-US" sz="2400" b="1" dirty="0"/>
                  <a:t>slowest converging dimension correspond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𝒎𝒊𝒏</m:t>
                        </m:r>
                      </m:sub>
                    </m:sSub>
                  </m:oMath>
                </a14:m>
                <a:r>
                  <a:rPr lang="en-US" sz="2400" dirty="0"/>
                  <a:t> so the smallest we can make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E096E8-5B63-B529-27D1-454CFB9CF6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421" y="1424539"/>
                <a:ext cx="11567160" cy="4197785"/>
              </a:xfrm>
              <a:blipFill>
                <a:blip r:embed="rId2"/>
                <a:stretch>
                  <a:fillRect l="-768" t="-1208" b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BED085-79FB-3C28-7219-18AA80F659D4}"/>
                  </a:ext>
                </a:extLst>
              </p:cNvPr>
              <p:cNvSpPr txBox="1"/>
              <p:nvPr/>
            </p:nvSpPr>
            <p:spPr>
              <a:xfrm>
                <a:off x="6351373" y="5637587"/>
                <a:ext cx="2379706" cy="5663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defTabSz="914361">
                  <a:lnSpc>
                    <a:spcPct val="110000"/>
                  </a:lnSpc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8136C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8136C6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800" i="1">
                              <a:solidFill>
                                <a:srgbClr val="8136C6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8136C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8136C6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8136C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BED085-79FB-3C28-7219-18AA80F65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373" y="5637587"/>
                <a:ext cx="2379706" cy="566309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301F7A-8CB7-10A1-DDEA-99B14DFF463C}"/>
                  </a:ext>
                </a:extLst>
              </p:cNvPr>
              <p:cNvSpPr txBox="1"/>
              <p:nvPr/>
            </p:nvSpPr>
            <p:spPr>
              <a:xfrm>
                <a:off x="3833683" y="5433461"/>
                <a:ext cx="2962533" cy="9745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DF532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DF5327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DF5327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49A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49AD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49AD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2800" i="1">
                                  <a:solidFill>
                                    <a:srgbClr val="0049AD"/>
                                  </a:solidFill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301F7A-8CB7-10A1-DDEA-99B14DFF4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683" y="5433461"/>
                <a:ext cx="2962533" cy="974562"/>
              </a:xfrm>
              <a:prstGeom prst="rect">
                <a:avLst/>
              </a:prstGeom>
              <a:blipFill>
                <a:blip r:embed="rId4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707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EE1AA-813B-0206-FB6A-80016B3A3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3BA502-ECAB-5655-60C0-4FB5A8292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Objective Function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59E6A4-8581-124F-6C47-B32C2C955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1" y="1424540"/>
            <a:ext cx="11567160" cy="1380444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The </a:t>
            </a: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shape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 of the objective function plays a big role in the complexity of solving the optimization problem.</a:t>
            </a:r>
            <a:endParaRPr kumimoji="0" lang="en-US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DB38F79A-2E99-4AED-AD35-C1938F6D0806}"/>
              </a:ext>
            </a:extLst>
          </p:cNvPr>
          <p:cNvSpPr/>
          <p:nvPr/>
        </p:nvSpPr>
        <p:spPr>
          <a:xfrm>
            <a:off x="1461419" y="2804984"/>
            <a:ext cx="4114798" cy="846439"/>
          </a:xfrm>
          <a:prstGeom prst="wedgeRoundRectCallout">
            <a:avLst>
              <a:gd name="adj1" fmla="val 19597"/>
              <a:gd name="adj2" fmla="val 8031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Objective Function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70051B-954E-8A56-D1B1-5382D84D832B}"/>
              </a:ext>
            </a:extLst>
          </p:cNvPr>
          <p:cNvGrpSpPr/>
          <p:nvPr/>
        </p:nvGrpSpPr>
        <p:grpSpPr>
          <a:xfrm>
            <a:off x="6096000" y="3270015"/>
            <a:ext cx="5876738" cy="2673328"/>
            <a:chOff x="5872481" y="2703384"/>
            <a:chExt cx="5876738" cy="267332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440F089-144B-6960-2BF7-663BE5494565}"/>
                </a:ext>
              </a:extLst>
            </p:cNvPr>
            <p:cNvSpPr/>
            <p:nvPr/>
          </p:nvSpPr>
          <p:spPr>
            <a:xfrm>
              <a:off x="5872481" y="2703384"/>
              <a:ext cx="5876738" cy="2673328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09FB7A27-E444-7B8F-FF3D-6038C46E555F}"/>
                    </a:ext>
                  </a:extLst>
                </p:cNvPr>
                <p:cNvSpPr txBox="1"/>
                <p:nvPr/>
              </p:nvSpPr>
              <p:spPr>
                <a:xfrm>
                  <a:off x="6071597" y="2842560"/>
                  <a:ext cx="5517292" cy="23083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/>
                    <a:t>The</a:t>
                  </a:r>
                  <a:r>
                    <a:rPr lang="en-US" sz="2400" b="1"/>
                    <a:t> Objective Function </a:t>
                  </a:r>
                  <a:r>
                    <a:rPr lang="en-US" sz="2400"/>
                    <a:t>in ML is often referred to as the </a:t>
                  </a:r>
                  <a:r>
                    <a:rPr lang="en-US" sz="2400" b="1"/>
                    <a:t>loss</a:t>
                  </a:r>
                  <a:r>
                    <a:rPr lang="en-US" sz="2400"/>
                    <a:t> or </a:t>
                  </a:r>
                  <a:r>
                    <a:rPr lang="en-US" sz="2400" b="1"/>
                    <a:t>error</a:t>
                  </a:r>
                  <a:r>
                    <a:rPr lang="en-US" sz="2400"/>
                    <a:t> function and depends on the </a:t>
                  </a:r>
                  <a:r>
                    <a:rPr lang="en-US" sz="2400" b="1"/>
                    <a:t>data.</a:t>
                  </a:r>
                </a:p>
                <a:p>
                  <a:endParaRPr lang="en-US" sz="2400" b="1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48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4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𝔇</m:t>
                        </m:r>
                        <m:r>
                          <a:rPr lang="en-US" sz="4800" i="1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sz="480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09FB7A27-E444-7B8F-FF3D-6038C46E55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1597" y="2842560"/>
                  <a:ext cx="5517292" cy="2308324"/>
                </a:xfrm>
                <a:prstGeom prst="rect">
                  <a:avLst/>
                </a:prstGeom>
                <a:blipFill>
                  <a:blip r:embed="rId2"/>
                  <a:stretch>
                    <a:fillRect l="-1768" t="-2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53E13BD2-93CF-8981-43B1-D1CB45FD37C2}"/>
              </a:ext>
            </a:extLst>
          </p:cNvPr>
          <p:cNvSpPr/>
          <p:nvPr/>
        </p:nvSpPr>
        <p:spPr>
          <a:xfrm>
            <a:off x="-5713495" y="4297123"/>
            <a:ext cx="3527856" cy="1020067"/>
          </a:xfrm>
          <a:prstGeom prst="wedgeRoundRectCallout">
            <a:avLst>
              <a:gd name="adj1" fmla="val 34175"/>
              <a:gd name="adj2" fmla="val -75969"/>
              <a:gd name="adj3" fmla="val 16667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accent1"/>
                </a:solidFill>
              </a:rPr>
              <a:t>Solution</a:t>
            </a:r>
          </a:p>
          <a:p>
            <a:pPr algn="ctr"/>
            <a:r>
              <a:rPr lang="en-US" sz="2400">
                <a:solidFill>
                  <a:schemeClr val="accent1"/>
                </a:solidFill>
              </a:rPr>
              <a:t>(Learned Parameters)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BFBC692F-0C8F-7579-3A04-61D5503324B0}"/>
              </a:ext>
            </a:extLst>
          </p:cNvPr>
          <p:cNvSpPr/>
          <p:nvPr/>
        </p:nvSpPr>
        <p:spPr>
          <a:xfrm>
            <a:off x="1501347" y="8555096"/>
            <a:ext cx="3103604" cy="846439"/>
          </a:xfrm>
          <a:prstGeom prst="wedgeRoundRectCallout">
            <a:avLst>
              <a:gd name="adj1" fmla="val -23986"/>
              <a:gd name="adj2" fmla="val -7910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40D9E5-4F86-DC67-78BA-9FDECE36704A}"/>
                  </a:ext>
                </a:extLst>
              </p:cNvPr>
              <p:cNvSpPr txBox="1"/>
              <p:nvPr/>
            </p:nvSpPr>
            <p:spPr>
              <a:xfrm>
                <a:off x="147905" y="3967317"/>
                <a:ext cx="5653218" cy="12341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5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5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540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en-US" sz="5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54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sz="5400" b="0" i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lim>
                          </m:limLow>
                        </m:fName>
                        <m:e>
                          <m:r>
                            <a:rPr lang="en-US" sz="5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54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40D9E5-4F86-DC67-78BA-9FDECE367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05" y="3967317"/>
                <a:ext cx="5653218" cy="12341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1536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D1300-F02D-4CA0-9013-B85FD20E3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Condition Number and Loss Surface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DB16D2-679D-9F2D-ED34-95832DC6B8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2421" y="1424539"/>
                <a:ext cx="11567160" cy="2354613"/>
              </a:xfrm>
            </p:spPr>
            <p:txBody>
              <a:bodyPr>
                <a:normAutofit/>
              </a:bodyPr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The slowest converging dimension (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) is the dimension corresponding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dirty="0"/>
                  <a:t> and its convergence to 0 is lower bounded by:</a:t>
                </a:r>
                <a:endParaRPr lang="en-US" b="0" i="1" dirty="0">
                  <a:solidFill>
                    <a:schemeClr val="accent4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en-US" dirty="0"/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DB16D2-679D-9F2D-ED34-95832DC6B8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421" y="1424539"/>
                <a:ext cx="11567160" cy="2354613"/>
              </a:xfrm>
              <a:blipFill>
                <a:blip r:embed="rId3"/>
                <a:stretch>
                  <a:fillRect l="-1096" t="-4839" r="-1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4A9BCE3A-4EDF-3DAC-3D27-D2BE08701C51}"/>
              </a:ext>
            </a:extLst>
          </p:cNvPr>
          <p:cNvGrpSpPr/>
          <p:nvPr/>
        </p:nvGrpSpPr>
        <p:grpSpPr>
          <a:xfrm>
            <a:off x="7632518" y="3092876"/>
            <a:ext cx="4029830" cy="3496683"/>
            <a:chOff x="4960751" y="3681532"/>
            <a:chExt cx="4029830" cy="349668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C43F0F0-83B8-2CB5-BDAC-FD1ABAFA3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8761" t="10681" r="13099"/>
            <a:stretch>
              <a:fillRect/>
            </a:stretch>
          </p:blipFill>
          <p:spPr>
            <a:xfrm>
              <a:off x="4960751" y="3681532"/>
              <a:ext cx="4029830" cy="349668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507C236-AA79-0BD2-B519-B7B238EBD5D9}"/>
                    </a:ext>
                  </a:extLst>
                </p:cNvPr>
                <p:cNvSpPr txBox="1"/>
                <p:nvPr/>
              </p:nvSpPr>
              <p:spPr>
                <a:xfrm>
                  <a:off x="7510072" y="5082298"/>
                  <a:ext cx="39222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sz="2000" b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507C236-AA79-0BD2-B519-B7B238EBD5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0072" y="5082298"/>
                  <a:ext cx="392223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F20480F-AC2E-EF23-454D-983F0E740826}"/>
                    </a:ext>
                  </a:extLst>
                </p:cNvPr>
                <p:cNvSpPr txBox="1"/>
                <p:nvPr/>
              </p:nvSpPr>
              <p:spPr>
                <a:xfrm>
                  <a:off x="6534266" y="4668380"/>
                  <a:ext cx="73731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2400" b="1" i="0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𝐦𝐢𝐧</m:t>
                            </m:r>
                          </m:sub>
                        </m:sSub>
                      </m:oMath>
                    </m:oMathPara>
                  </a14:m>
                  <a:endParaRPr lang="en-US" sz="2400" b="1">
                    <a:solidFill>
                      <a:schemeClr val="accent1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F20480F-AC2E-EF23-454D-983F0E7408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4266" y="4668380"/>
                  <a:ext cx="737318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3306" r="-826"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FCF1E7E-F86A-340F-B110-01160DF96B7C}"/>
                    </a:ext>
                  </a:extLst>
                </p:cNvPr>
                <p:cNvSpPr txBox="1"/>
                <p:nvPr/>
              </p:nvSpPr>
              <p:spPr>
                <a:xfrm>
                  <a:off x="7448195" y="5252749"/>
                  <a:ext cx="74533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rgbClr val="F0553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rgbClr val="F0553B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2400" b="1" i="0" smtClean="0">
                                <a:solidFill>
                                  <a:srgbClr val="F0553B"/>
                                </a:solidFill>
                                <a:latin typeface="Cambria Math" panose="02040503050406030204" pitchFamily="18" charset="0"/>
                              </a:rPr>
                              <m:t>𝐦𝐚𝐱</m:t>
                            </m:r>
                          </m:sub>
                        </m:sSub>
                      </m:oMath>
                    </m:oMathPara>
                  </a14:m>
                  <a:endParaRPr lang="en-US" sz="2400" b="1">
                    <a:solidFill>
                      <a:srgbClr val="F0553B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FCF1E7E-F86A-340F-B110-01160DF96B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8195" y="5252749"/>
                  <a:ext cx="745332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4098"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ounded Rectangular Callout 9">
              <a:extLst>
                <a:ext uri="{FF2B5EF4-FFF2-40B4-BE49-F238E27FC236}">
                  <a16:creationId xmlns:a16="http://schemas.microsoft.com/office/drawing/2014/main" id="{5E9C3693-D83B-ACDE-8D4C-AD7D3560FC0D}"/>
                </a:ext>
              </a:extLst>
            </p:cNvPr>
            <p:cNvSpPr/>
            <p:nvPr/>
          </p:nvSpPr>
          <p:spPr>
            <a:xfrm>
              <a:off x="5609109" y="3681532"/>
              <a:ext cx="2719014" cy="753364"/>
            </a:xfrm>
            <a:prstGeom prst="wedgeRoundRectCallout">
              <a:avLst>
                <a:gd name="adj1" fmla="val -16532"/>
                <a:gd name="adj2" fmla="val 92297"/>
                <a:gd name="adj3" fmla="val 1666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Direction with Smallest Eigenvalue</a:t>
              </a:r>
            </a:p>
          </p:txBody>
        </p:sp>
        <p:sp>
          <p:nvSpPr>
            <p:cNvPr id="11" name="Rounded Rectangular Callout 10">
              <a:extLst>
                <a:ext uri="{FF2B5EF4-FFF2-40B4-BE49-F238E27FC236}">
                  <a16:creationId xmlns:a16="http://schemas.microsoft.com/office/drawing/2014/main" id="{3E6FCAC2-8128-1801-32B1-672EC5429811}"/>
                </a:ext>
              </a:extLst>
            </p:cNvPr>
            <p:cNvSpPr/>
            <p:nvPr/>
          </p:nvSpPr>
          <p:spPr>
            <a:xfrm>
              <a:off x="4960751" y="5922653"/>
              <a:ext cx="2719014" cy="753364"/>
            </a:xfrm>
            <a:prstGeom prst="wedgeRoundRectCallout">
              <a:avLst>
                <a:gd name="adj1" fmla="val 39387"/>
                <a:gd name="adj2" fmla="val -95412"/>
                <a:gd name="adj3" fmla="val 16667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Direction with Largest Eigenvalue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28DEE8-4F0B-AAB0-9B92-2D18FD02B010}"/>
                  </a:ext>
                </a:extLst>
              </p:cNvPr>
              <p:cNvSpPr txBox="1"/>
              <p:nvPr/>
            </p:nvSpPr>
            <p:spPr>
              <a:xfrm>
                <a:off x="6569652" y="2607185"/>
                <a:ext cx="1387045" cy="7127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>
                              <a:solidFill>
                                <a:srgbClr val="0049A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solidFill>
                                <a:srgbClr val="0049AD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0049A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49A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0049AD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28DEE8-4F0B-AAB0-9B92-2D18FD02B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652" y="2607185"/>
                <a:ext cx="1387045" cy="712759"/>
              </a:xfrm>
              <a:prstGeom prst="rect">
                <a:avLst/>
              </a:prstGeom>
              <a:blipFill>
                <a:blip r:embed="rId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A11322-58F9-7D83-8CA6-8AADCD7E11E2}"/>
                  </a:ext>
                </a:extLst>
              </p:cNvPr>
              <p:cNvSpPr txBox="1"/>
              <p:nvPr/>
            </p:nvSpPr>
            <p:spPr>
              <a:xfrm>
                <a:off x="3436630" y="2380007"/>
                <a:ext cx="3826544" cy="11006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DF532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DF5327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solidFill>
                                        <a:srgbClr val="DF5327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0049A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0049AD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0049AD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3200" i="1">
                                  <a:solidFill>
                                    <a:srgbClr val="0049AD"/>
                                  </a:solidFill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A11322-58F9-7D83-8CA6-8AADCD7E1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630" y="2380007"/>
                <a:ext cx="3826544" cy="1100686"/>
              </a:xfrm>
              <a:prstGeom prst="rect">
                <a:avLst/>
              </a:prstGeom>
              <a:blipFill>
                <a:blip r:embed="rId9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F5E02C-B04E-A312-FFCA-E03F60636ABD}"/>
                  </a:ext>
                </a:extLst>
              </p:cNvPr>
              <p:cNvSpPr txBox="1"/>
              <p:nvPr/>
            </p:nvSpPr>
            <p:spPr>
              <a:xfrm>
                <a:off x="6678827" y="2312641"/>
                <a:ext cx="31021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F5E02C-B04E-A312-FFCA-E03F60636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827" y="2312641"/>
                <a:ext cx="310213" cy="492443"/>
              </a:xfrm>
              <a:prstGeom prst="rect">
                <a:avLst/>
              </a:prstGeom>
              <a:blipFill>
                <a:blip r:embed="rId10"/>
                <a:stretch>
                  <a:fillRect l="-16000" r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DC68E5-1177-32FE-A13F-A0C1D30FA89C}"/>
                  </a:ext>
                </a:extLst>
              </p:cNvPr>
              <p:cNvSpPr txBox="1"/>
              <p:nvPr/>
            </p:nvSpPr>
            <p:spPr>
              <a:xfrm>
                <a:off x="312419" y="3620666"/>
                <a:ext cx="8096560" cy="28255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defTabSz="914361">
                  <a:lnSpc>
                    <a:spcPct val="90000"/>
                  </a:lnSpc>
                  <a:spcBef>
                    <a:spcPts val="1000"/>
                  </a:spcBef>
                  <a:spcAft>
                    <a:spcPts val="1200"/>
                  </a:spcAft>
                </a:pPr>
                <a:r>
                  <a:rPr lang="en-US" sz="2800" dirty="0">
                    <a:solidFill>
                      <a:srgbClr val="000000"/>
                    </a:solidFill>
                  </a:rPr>
                  <a:t>The ratio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solidFill>
                              <a:srgbClr val="0049AD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solidFill>
                                  <a:srgbClr val="0049A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49AD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0049AD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solidFill>
                                  <a:srgbClr val="DF532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DF5327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DF5327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800" dirty="0">
                    <a:solidFill>
                      <a:srgbClr val="000000"/>
                    </a:solidFill>
                  </a:rPr>
                  <a:t> is the </a:t>
                </a:r>
                <a:r>
                  <a:rPr lang="en-US" sz="2800" b="1" dirty="0">
                    <a:solidFill>
                      <a:srgbClr val="000000"/>
                    </a:solidFill>
                  </a:rPr>
                  <a:t>condition number</a:t>
                </a:r>
                <a:r>
                  <a:rPr lang="en-US" sz="2800" dirty="0">
                    <a:solidFill>
                      <a:srgbClr val="000000"/>
                    </a:solidFill>
                  </a:rPr>
                  <a:t>.</a:t>
                </a:r>
                <a:endParaRPr lang="en-US" sz="2800" b="1" dirty="0">
                  <a:solidFill>
                    <a:srgbClr val="000000"/>
                  </a:solidFill>
                </a:endParaRPr>
              </a:p>
              <a:p>
                <a:pPr marL="228590" lvl="0" indent="-228590" defTabSz="914361">
                  <a:lnSpc>
                    <a:spcPct val="900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rgbClr val="000000"/>
                    </a:solidFill>
                  </a:rPr>
                  <a:t>A problem is said to be </a:t>
                </a:r>
                <a:r>
                  <a:rPr lang="en-US" sz="2800" b="1" dirty="0">
                    <a:solidFill>
                      <a:srgbClr val="000000"/>
                    </a:solidFill>
                  </a:rPr>
                  <a:t>well conditioned </a:t>
                </a:r>
                <a:br>
                  <a:rPr lang="en-US" sz="2800" b="1" dirty="0">
                    <a:solidFill>
                      <a:srgbClr val="000000"/>
                    </a:solidFill>
                  </a:rPr>
                </a:br>
                <a:r>
                  <a:rPr lang="en-US" sz="2800" dirty="0">
                    <a:solidFill>
                      <a:srgbClr val="000000"/>
                    </a:solidFill>
                  </a:rPr>
                  <a:t>if it has a </a:t>
                </a:r>
                <a:r>
                  <a:rPr lang="en-US" sz="2800" b="1" dirty="0">
                    <a:solidFill>
                      <a:srgbClr val="000000"/>
                    </a:solidFill>
                  </a:rPr>
                  <a:t>large condition number.</a:t>
                </a:r>
              </a:p>
              <a:p>
                <a:pPr lvl="0" defTabSz="914361">
                  <a:lnSpc>
                    <a:spcPct val="90000"/>
                  </a:lnSpc>
                  <a:spcBef>
                    <a:spcPts val="1000"/>
                  </a:spcBef>
                  <a:spcAft>
                    <a:spcPts val="1200"/>
                  </a:spcAft>
                </a:pPr>
                <a:r>
                  <a:rPr lang="en-US" sz="2800" dirty="0">
                    <a:solidFill>
                      <a:srgbClr val="000000"/>
                    </a:solidFill>
                  </a:rPr>
                  <a:t>Gradient descent converges quickly on </a:t>
                </a:r>
                <a:br>
                  <a:rPr lang="en-US" sz="2800" dirty="0">
                    <a:solidFill>
                      <a:srgbClr val="000000"/>
                    </a:solidFill>
                  </a:rPr>
                </a:br>
                <a:r>
                  <a:rPr lang="en-US" sz="2800" b="1" dirty="0">
                    <a:solidFill>
                      <a:srgbClr val="000000"/>
                    </a:solidFill>
                  </a:rPr>
                  <a:t>well conditioned problems</a:t>
                </a:r>
                <a:r>
                  <a:rPr lang="en-US" sz="2800" dirty="0">
                    <a:solidFill>
                      <a:srgbClr val="000000"/>
                    </a:solidFill>
                  </a:rPr>
                  <a:t>. </a:t>
                </a:r>
                <a:endParaRPr lang="en-US" sz="28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DC68E5-1177-32FE-A13F-A0C1D30FA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19" y="3620666"/>
                <a:ext cx="8096560" cy="2825517"/>
              </a:xfrm>
              <a:prstGeom prst="rect">
                <a:avLst/>
              </a:prstGeom>
              <a:blipFill>
                <a:blip r:embed="rId11"/>
                <a:stretch>
                  <a:fillRect l="-1567" t="-1345" b="-49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7129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 bldLvl="2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42E9C-0019-74E6-F151-29199AAD4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99A3B-5344-D79C-28B7-9EFC82775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Issues with Gradient Descent (GD)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51B48-9535-74EF-B647-38F9413E1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/>
              <a:t>GD converges slowly when the </a:t>
            </a:r>
            <a:r>
              <a:rPr lang="en-US" b="1"/>
              <a:t>error surface is relatively flat</a:t>
            </a:r>
            <a:r>
              <a:rPr lang="en-US"/>
              <a:t>:</a:t>
            </a:r>
          </a:p>
          <a:p>
            <a:pPr marL="0" indent="0">
              <a:spcAft>
                <a:spcPts val="1200"/>
              </a:spcAft>
              <a:buNone/>
            </a:pPr>
            <a:endParaRPr lang="en-US"/>
          </a:p>
          <a:p>
            <a:pPr marL="0" indent="0">
              <a:spcAft>
                <a:spcPts val="1200"/>
              </a:spcAft>
              <a:buNone/>
            </a:pPr>
            <a:endParaRPr lang="en-US"/>
          </a:p>
          <a:p>
            <a:pPr marL="0" indent="0">
              <a:spcAft>
                <a:spcPts val="1200"/>
              </a:spcAft>
              <a:buNone/>
            </a:pPr>
            <a:endParaRPr lang="en-US"/>
          </a:p>
          <a:p>
            <a:pPr marL="0" indent="0">
              <a:spcAft>
                <a:spcPts val="1200"/>
              </a:spcAft>
              <a:buNone/>
            </a:pPr>
            <a:r>
              <a:rPr lang="en-US"/>
              <a:t>GD oscillates when the error surface is </a:t>
            </a:r>
            <a:r>
              <a:rPr lang="en-US" b="1"/>
              <a:t>poorly conditioned</a:t>
            </a:r>
          </a:p>
          <a:p>
            <a:pPr marL="0" indent="0">
              <a:spcAft>
                <a:spcPts val="1200"/>
              </a:spcAft>
              <a:buNone/>
            </a:pPr>
            <a:endParaRPr lang="en-US"/>
          </a:p>
          <a:p>
            <a:pPr marL="0" indent="0">
              <a:spcAft>
                <a:spcPts val="1200"/>
              </a:spcAft>
              <a:buNone/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1E0B22-D56F-C907-9DA2-0580EA34BD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17" b="16990"/>
          <a:stretch>
            <a:fillRect/>
          </a:stretch>
        </p:blipFill>
        <p:spPr>
          <a:xfrm>
            <a:off x="1508562" y="4680488"/>
            <a:ext cx="5486279" cy="19090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2901FC-86CC-3B03-CF62-15F7CBA6B8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417" b="16990"/>
          <a:stretch>
            <a:fillRect/>
          </a:stretch>
        </p:blipFill>
        <p:spPr>
          <a:xfrm>
            <a:off x="1508562" y="2062158"/>
            <a:ext cx="5486399" cy="19090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0B9EA6-F88F-9D0C-10DA-D0F4762B20CE}"/>
                  </a:ext>
                </a:extLst>
              </p:cNvPr>
              <p:cNvSpPr txBox="1"/>
              <p:nvPr/>
            </p:nvSpPr>
            <p:spPr>
              <a:xfrm>
                <a:off x="6994841" y="2231092"/>
                <a:ext cx="365249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/>
                  <a:t>Step size</a:t>
                </a:r>
              </a:p>
              <a:p>
                <a:r>
                  <a:rPr lang="en-US" sz="3200"/>
                  <a:t>(learning rate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3200"/>
                  <a:t>) is </a:t>
                </a:r>
                <a:r>
                  <a:rPr lang="en-US" sz="3200" b="1"/>
                  <a:t>too small.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0B9EA6-F88F-9D0C-10DA-D0F4762B2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841" y="2231092"/>
                <a:ext cx="3652495" cy="1569660"/>
              </a:xfrm>
              <a:prstGeom prst="rect">
                <a:avLst/>
              </a:prstGeom>
              <a:blipFill>
                <a:blip r:embed="rId4"/>
                <a:stretch>
                  <a:fillRect l="-4167" t="-5058" b="-1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EE0F16-09B7-DAE7-7C14-ACBE5B25A4F9}"/>
                  </a:ext>
                </a:extLst>
              </p:cNvPr>
              <p:cNvSpPr txBox="1"/>
              <p:nvPr/>
            </p:nvSpPr>
            <p:spPr>
              <a:xfrm>
                <a:off x="6994841" y="4803811"/>
                <a:ext cx="365249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/>
                  <a:t>Step size</a:t>
                </a:r>
              </a:p>
              <a:p>
                <a:r>
                  <a:rPr lang="en-US" sz="3200"/>
                  <a:t>(learning rate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3200"/>
                  <a:t>) is </a:t>
                </a:r>
                <a:r>
                  <a:rPr lang="en-US" sz="3200" b="1"/>
                  <a:t>too big.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EE0F16-09B7-DAE7-7C14-ACBE5B25A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841" y="4803811"/>
                <a:ext cx="3652495" cy="1569660"/>
              </a:xfrm>
              <a:prstGeom prst="rect">
                <a:avLst/>
              </a:prstGeom>
              <a:blipFill>
                <a:blip r:embed="rId5"/>
                <a:stretch>
                  <a:fillRect l="-4167" t="-5039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13715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1F70E-A2F7-ECFB-A12C-870B1A0AD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958445-AC28-7CC4-2B9D-0B3D3CBF8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Batch Gradient Descent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45AD8B-B52E-3F58-79E7-2E82F50F1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B7A649-2C3F-0B8E-94F9-7B89FA8F58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6484" t="-6211" r="-7439" b="-7063"/>
          <a:stretch>
            <a:fillRect/>
          </a:stretch>
        </p:blipFill>
        <p:spPr>
          <a:xfrm>
            <a:off x="4244658" y="1645935"/>
            <a:ext cx="7978615" cy="396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7953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6FFF419-5160-006C-998A-5C7ABDFDF29B}"/>
              </a:ext>
            </a:extLst>
          </p:cNvPr>
          <p:cNvSpPr/>
          <p:nvPr/>
        </p:nvSpPr>
        <p:spPr>
          <a:xfrm>
            <a:off x="7505722" y="2226819"/>
            <a:ext cx="1576552" cy="59935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CCD51-D60E-F549-B679-DF88266BB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Momentum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FACFC4-9201-E363-4980-C6549878C8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2421" y="1424539"/>
                <a:ext cx="11567160" cy="4976261"/>
              </a:xfrm>
            </p:spPr>
            <p:txBody>
              <a:bodyPr>
                <a:normAutofit/>
              </a:bodyPr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Momentum can be used improve convergence in these settings by </a:t>
                </a:r>
                <a:r>
                  <a:rPr lang="en-US" b="1" dirty="0"/>
                  <a:t>accumulating common update directions</a:t>
                </a:r>
                <a:endParaRPr lang="en-US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b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b="1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1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1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b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b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b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b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r>
                  <a:rPr lang="en-US" dirty="0"/>
                  <a:t>) is the </a:t>
                </a:r>
                <a:r>
                  <a:rPr lang="en-US" b="1" dirty="0">
                    <a:solidFill>
                      <a:schemeClr val="accent3"/>
                    </a:solidFill>
                  </a:rPr>
                  <a:t>momentum hyperparameter 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We now need to maintain the previous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update direction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b="1" dirty="0"/>
                  <a:t>Intuition: </a:t>
                </a:r>
                <a:r>
                  <a:rPr lang="en-US" dirty="0"/>
                  <a:t>The solution </a:t>
                </a:r>
                <a:r>
                  <a:rPr lang="en-US" b="1" dirty="0"/>
                  <a:t>“picks up speed” </a:t>
                </a:r>
                <a:r>
                  <a:rPr lang="en-US" dirty="0"/>
                  <a:t>along the direction of repeated updates. 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FACFC4-9201-E363-4980-C6549878C8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421" y="1424539"/>
                <a:ext cx="11567160" cy="4976261"/>
              </a:xfrm>
              <a:blipFill>
                <a:blip r:embed="rId2"/>
                <a:stretch>
                  <a:fillRect l="-1096" t="-2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740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68C82-E1E9-B252-AE8E-87F1B593E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Momentum Helps: Flat Directions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F4A52C-C9E2-DE8D-2722-A86C8526FF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dirty="0"/>
                  <a:t>In </a:t>
                </a:r>
                <a:r>
                  <a:rPr lang="en-US" b="1" dirty="0"/>
                  <a:t>directions</a:t>
                </a:r>
                <a:r>
                  <a:rPr lang="en-US" dirty="0"/>
                  <a:t> that </a:t>
                </a:r>
                <a:r>
                  <a:rPr lang="en-US" b="1" dirty="0"/>
                  <a:t>are relatively flat </a:t>
                </a:r>
                <a:r>
                  <a:rPr lang="en-US" dirty="0"/>
                  <a:t>(e.g., is approx. constant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):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b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d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b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d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:br>
                  <a:rPr lang="en-US" dirty="0"/>
                </a:br>
                <a:r>
                  <a:rPr lang="en-US" dirty="0"/>
                  <a:t>The </a:t>
                </a:r>
                <a:r>
                  <a:rPr lang="en-US" b="1" dirty="0">
                    <a:solidFill>
                      <a:schemeClr val="accent3"/>
                    </a:solidFill>
                  </a:rPr>
                  <a:t>momentum parameter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increases</a:t>
                </a:r>
                <a:r>
                  <a:rPr lang="en-US" dirty="0"/>
                  <a:t> the effective learning rate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Remember that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and therefore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F4A52C-C9E2-DE8D-2722-A86C8526FF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96" t="-2400" r="-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831F0BB9-BCDF-FC2D-C922-8BE40F0162AB}"/>
              </a:ext>
            </a:extLst>
          </p:cNvPr>
          <p:cNvGrpSpPr/>
          <p:nvPr/>
        </p:nvGrpSpPr>
        <p:grpSpPr>
          <a:xfrm>
            <a:off x="4452826" y="3164927"/>
            <a:ext cx="3186510" cy="402023"/>
            <a:chOff x="4452826" y="3164927"/>
            <a:chExt cx="3186510" cy="402023"/>
          </a:xfrm>
        </p:grpSpPr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8D1D0635-7674-754D-C624-B521F5A6D39C}"/>
                </a:ext>
              </a:extLst>
            </p:cNvPr>
            <p:cNvSpPr/>
            <p:nvPr/>
          </p:nvSpPr>
          <p:spPr>
            <a:xfrm rot="5400000">
              <a:off x="5975136" y="1642617"/>
              <a:ext cx="141890" cy="3186510"/>
            </a:xfrm>
            <a:prstGeom prst="rightBrac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CF74630-7E3A-20CA-C198-77BA32B42C3E}"/>
                </a:ext>
              </a:extLst>
            </p:cNvPr>
            <p:cNvSpPr txBox="1"/>
            <p:nvPr/>
          </p:nvSpPr>
          <p:spPr>
            <a:xfrm>
              <a:off x="5093161" y="3197618"/>
              <a:ext cx="2005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2">
                      <a:lumMod val="75000"/>
                    </a:schemeClr>
                  </a:solidFill>
                </a:rPr>
                <a:t>Geometric Series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616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8A3C7-EF10-2960-D5D7-5ED6FA4EB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5D3E4-2103-1A28-883F-5261171B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How Momentum Helps: Oscillations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E85CEE-8363-DF16-B270-2F0F4CF661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2421" y="1424540"/>
                <a:ext cx="11567160" cy="5433460"/>
              </a:xfrm>
            </p:spPr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dirty="0"/>
                  <a:t>In </a:t>
                </a:r>
                <a:r>
                  <a:rPr lang="en-US" b="1" dirty="0"/>
                  <a:t>directions</a:t>
                </a:r>
                <a:r>
                  <a:rPr lang="en-US" dirty="0"/>
                  <a:t> that </a:t>
                </a:r>
                <a:r>
                  <a:rPr lang="en-US" b="1" dirty="0"/>
                  <a:t>are steep </a:t>
                </a:r>
                <a:r>
                  <a:rPr lang="en-US" dirty="0"/>
                  <a:t>(e.g., oscillating sign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):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b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b="1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d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:br>
                  <a:rPr lang="en-US" dirty="0"/>
                </a:br>
                <a:r>
                  <a:rPr lang="en-US" dirty="0"/>
                  <a:t>The </a:t>
                </a:r>
                <a:r>
                  <a:rPr lang="en-US" b="1" dirty="0">
                    <a:solidFill>
                      <a:schemeClr val="accent3"/>
                    </a:solidFill>
                  </a:rPr>
                  <a:t>momentum parameter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decrease</a:t>
                </a:r>
                <a:r>
                  <a:rPr lang="en-US" dirty="0"/>
                  <a:t> the effective learning rate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Remember that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and therefore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E85CEE-8363-DF16-B270-2F0F4CF661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421" y="1424540"/>
                <a:ext cx="11567160" cy="5433460"/>
              </a:xfrm>
              <a:blipFill>
                <a:blip r:embed="rId2"/>
                <a:stretch>
                  <a:fillRect l="-1096" t="-2103" r="-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07FA362-9645-E8B9-8DC3-B1AA5D3AFE33}"/>
              </a:ext>
            </a:extLst>
          </p:cNvPr>
          <p:cNvGrpSpPr/>
          <p:nvPr/>
        </p:nvGrpSpPr>
        <p:grpSpPr>
          <a:xfrm>
            <a:off x="4439937" y="3164927"/>
            <a:ext cx="3312125" cy="402023"/>
            <a:chOff x="4439937" y="3164927"/>
            <a:chExt cx="3312125" cy="402023"/>
          </a:xfrm>
        </p:grpSpPr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4A61FD85-6CE5-AC05-9144-851891003D17}"/>
                </a:ext>
              </a:extLst>
            </p:cNvPr>
            <p:cNvSpPr/>
            <p:nvPr/>
          </p:nvSpPr>
          <p:spPr>
            <a:xfrm rot="5400000">
              <a:off x="5975136" y="1642617"/>
              <a:ext cx="141890" cy="3186510"/>
            </a:xfrm>
            <a:prstGeom prst="rightBrac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F7C6425-5B08-105D-BB82-7491A984673D}"/>
                </a:ext>
              </a:extLst>
            </p:cNvPr>
            <p:cNvSpPr txBox="1"/>
            <p:nvPr/>
          </p:nvSpPr>
          <p:spPr>
            <a:xfrm>
              <a:off x="4439937" y="3197618"/>
              <a:ext cx="3312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2">
                      <a:lumMod val="75000"/>
                    </a:schemeClr>
                  </a:solidFill>
                </a:rPr>
                <a:t>Alternating Geometric Series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360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F5122-7C7A-3F8A-F6A8-517BE4891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C379D54-6968-9C2F-625B-CCC3AFC3AE1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Mini-batch Gradient Descent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6880B4-6F11-885E-8E95-60153F328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A357EF-9A8F-A693-3068-EBA539AED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703" y="123987"/>
            <a:ext cx="7559297" cy="41863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15ECBE-1198-6859-9307-72DCD7784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664" y="4310306"/>
            <a:ext cx="6922576" cy="228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011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F7D52-419F-9F26-6D4D-9A4979D30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940A7-4CA8-AD0D-6B35-799A9E4ECB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Optimization and</a:t>
            </a:r>
            <a:br>
              <a:rPr lang="en-US"/>
            </a:br>
            <a:r>
              <a:rPr lang="en-US"/>
              <a:t>Gradient Descent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31BE4B-DAFF-B138-2DD7-A274E320A8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12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B0CE55-98AD-B38F-F837-15F13C0803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Credit:</a:t>
            </a:r>
            <a:r>
              <a:rPr lang="en-US" dirty="0"/>
              <a:t> Joseph E. Gonzalez and Narges Norouzi</a:t>
            </a:r>
          </a:p>
          <a:p>
            <a:r>
              <a:rPr lang="en-US" b="1" dirty="0"/>
              <a:t>Reference Book Chapters: Chapter 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452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4977D-C043-A700-2F6F-0B2AAC2D9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Examples Optimization Problems</a:t>
            </a:r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978A5C96-68A9-D796-8C9A-3878C7CCC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1" y="5096591"/>
            <a:ext cx="11567160" cy="97016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/>
              <a:t>How do we solve these optimization problems?</a:t>
            </a:r>
          </a:p>
          <a:p>
            <a:pPr marL="0" indent="0">
              <a:buNone/>
            </a:pPr>
            <a:r>
              <a:rPr lang="en-US"/>
              <a:t>What properties of the objective function make it “easier” to solve?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84AF9F3-509F-8D1F-F7A2-C113FA3792AE}"/>
              </a:ext>
            </a:extLst>
          </p:cNvPr>
          <p:cNvGrpSpPr/>
          <p:nvPr/>
        </p:nvGrpSpPr>
        <p:grpSpPr>
          <a:xfrm>
            <a:off x="0" y="1495624"/>
            <a:ext cx="4096512" cy="3422363"/>
            <a:chOff x="0" y="1690696"/>
            <a:chExt cx="4096512" cy="34223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5AC1694-827B-331D-3E83-67A453220114}"/>
                    </a:ext>
                  </a:extLst>
                </p:cNvPr>
                <p:cNvSpPr txBox="1"/>
                <p:nvPr/>
              </p:nvSpPr>
              <p:spPr>
                <a:xfrm>
                  <a:off x="555740" y="1690696"/>
                  <a:ext cx="2985032" cy="5551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arg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ℝ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+4</m:t>
                            </m:r>
                          </m:e>
                        </m:func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5AC1694-827B-331D-3E83-67A4532201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740" y="1690696"/>
                  <a:ext cx="2985032" cy="555152"/>
                </a:xfrm>
                <a:prstGeom prst="rect">
                  <a:avLst/>
                </a:prstGeom>
                <a:blipFill>
                  <a:blip r:embed="rId3"/>
                  <a:stretch>
                    <a:fillRect l="-612" r="-612" b="-131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A4E8C7-A00F-452F-23AD-F7338D508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186979"/>
              <a:ext cx="4096512" cy="292608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2AB36C1-1AD5-CFFF-25F1-D49647CDC0CD}"/>
              </a:ext>
            </a:extLst>
          </p:cNvPr>
          <p:cNvGrpSpPr/>
          <p:nvPr/>
        </p:nvGrpSpPr>
        <p:grpSpPr>
          <a:xfrm>
            <a:off x="3952199" y="1495624"/>
            <a:ext cx="4096512" cy="3422363"/>
            <a:chOff x="3856653" y="1690696"/>
            <a:chExt cx="4096512" cy="34223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0475A3E-6288-06B6-6035-3E905D4A650D}"/>
                    </a:ext>
                  </a:extLst>
                </p:cNvPr>
                <p:cNvSpPr txBox="1"/>
                <p:nvPr/>
              </p:nvSpPr>
              <p:spPr>
                <a:xfrm>
                  <a:off x="4263142" y="1690696"/>
                  <a:ext cx="3283535" cy="5551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arg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ℤ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+4</m:t>
                            </m:r>
                          </m:e>
                        </m:func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0475A3E-6288-06B6-6035-3E905D4A65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3142" y="1690696"/>
                  <a:ext cx="3283535" cy="555152"/>
                </a:xfrm>
                <a:prstGeom prst="rect">
                  <a:avLst/>
                </a:prstGeom>
                <a:blipFill>
                  <a:blip r:embed="rId5"/>
                  <a:stretch>
                    <a:fillRect b="-131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817B032-CBFD-1123-21BE-29DFC1ADE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56653" y="2186979"/>
              <a:ext cx="4096512" cy="292608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E5EC543-D135-FBEB-BE0C-166E28F84F7C}"/>
              </a:ext>
            </a:extLst>
          </p:cNvPr>
          <p:cNvGrpSpPr/>
          <p:nvPr/>
        </p:nvGrpSpPr>
        <p:grpSpPr>
          <a:xfrm>
            <a:off x="7904397" y="1495624"/>
            <a:ext cx="4096512" cy="3422363"/>
            <a:chOff x="7904397" y="1690696"/>
            <a:chExt cx="4096512" cy="34223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292F987-E18C-4804-3D00-EFE4426E898E}"/>
                    </a:ext>
                  </a:extLst>
                </p:cNvPr>
                <p:cNvSpPr txBox="1"/>
                <p:nvPr/>
              </p:nvSpPr>
              <p:spPr>
                <a:xfrm>
                  <a:off x="8101954" y="1690696"/>
                  <a:ext cx="3701399" cy="5551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arg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ℝ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−5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+4</m:t>
                            </m:r>
                          </m:e>
                        </m:func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292F987-E18C-4804-3D00-EFE4426E89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1954" y="1690696"/>
                  <a:ext cx="3701399" cy="555152"/>
                </a:xfrm>
                <a:prstGeom prst="rect">
                  <a:avLst/>
                </a:prstGeom>
                <a:blipFill>
                  <a:blip r:embed="rId7"/>
                  <a:stretch>
                    <a:fillRect l="-1812" r="-1812" b="-131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B4E6905-F4C3-5A61-D105-9E44D822C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04397" y="2186979"/>
              <a:ext cx="4096512" cy="2926080"/>
            </a:xfrm>
            <a:prstGeom prst="rect">
              <a:avLst/>
            </a:prstGeom>
          </p:spPr>
        </p:pic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F6A24811-DF8C-48AA-4082-7D04CC889D7A}"/>
              </a:ext>
            </a:extLst>
          </p:cNvPr>
          <p:cNvSpPr/>
          <p:nvPr/>
        </p:nvSpPr>
        <p:spPr>
          <a:xfrm>
            <a:off x="1663227" y="4390247"/>
            <a:ext cx="176733" cy="176733"/>
          </a:xfrm>
          <a:prstGeom prst="ellipse">
            <a:avLst/>
          </a:prstGeom>
          <a:solidFill>
            <a:schemeClr val="accent6">
              <a:alpha val="82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ular Callout 36">
            <a:extLst>
              <a:ext uri="{FF2B5EF4-FFF2-40B4-BE49-F238E27FC236}">
                <a16:creationId xmlns:a16="http://schemas.microsoft.com/office/drawing/2014/main" id="{6C49A605-9492-7900-A422-6909004F55A4}"/>
              </a:ext>
            </a:extLst>
          </p:cNvPr>
          <p:cNvSpPr/>
          <p:nvPr/>
        </p:nvSpPr>
        <p:spPr>
          <a:xfrm>
            <a:off x="4794764" y="2547058"/>
            <a:ext cx="1212481" cy="342897"/>
          </a:xfrm>
          <a:prstGeom prst="wedgeRoundRectCallout">
            <a:avLst>
              <a:gd name="adj1" fmla="val -68031"/>
              <a:gd name="adj2" fmla="val 130614"/>
              <a:gd name="adj3" fmla="val 16667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Discrete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C3C2B57-5B9D-71C5-7FCA-44323408A626}"/>
              </a:ext>
            </a:extLst>
          </p:cNvPr>
          <p:cNvGrpSpPr/>
          <p:nvPr/>
        </p:nvGrpSpPr>
        <p:grpSpPr>
          <a:xfrm>
            <a:off x="5224270" y="3258201"/>
            <a:ext cx="2241219" cy="1278043"/>
            <a:chOff x="5224270" y="3258201"/>
            <a:chExt cx="2241219" cy="1278043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4D01F86-EF20-EBC2-4C41-FE65A877FA8E}"/>
                </a:ext>
              </a:extLst>
            </p:cNvPr>
            <p:cNvSpPr/>
            <p:nvPr/>
          </p:nvSpPr>
          <p:spPr>
            <a:xfrm>
              <a:off x="5617416" y="4359511"/>
              <a:ext cx="176733" cy="176733"/>
            </a:xfrm>
            <a:prstGeom prst="ellipse">
              <a:avLst/>
            </a:prstGeom>
            <a:solidFill>
              <a:schemeClr val="accent6">
                <a:alpha val="82000"/>
              </a:schemeClr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C5DAEE4-1CEA-9DF4-DA38-E1834EE1C81A}"/>
                </a:ext>
              </a:extLst>
            </p:cNvPr>
            <p:cNvSpPr/>
            <p:nvPr/>
          </p:nvSpPr>
          <p:spPr>
            <a:xfrm>
              <a:off x="6007245" y="4359510"/>
              <a:ext cx="176733" cy="176733"/>
            </a:xfrm>
            <a:prstGeom prst="ellipse">
              <a:avLst/>
            </a:prstGeom>
            <a:solidFill>
              <a:schemeClr val="accent6">
                <a:alpha val="82000"/>
              </a:schemeClr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ular Callout 37">
              <a:extLst>
                <a:ext uri="{FF2B5EF4-FFF2-40B4-BE49-F238E27FC236}">
                  <a16:creationId xmlns:a16="http://schemas.microsoft.com/office/drawing/2014/main" id="{76C3B9F7-1B30-622C-7A9E-9D29DB3BF862}"/>
                </a:ext>
              </a:extLst>
            </p:cNvPr>
            <p:cNvSpPr/>
            <p:nvPr/>
          </p:nvSpPr>
          <p:spPr>
            <a:xfrm>
              <a:off x="5224270" y="3258201"/>
              <a:ext cx="2241219" cy="396219"/>
            </a:xfrm>
            <a:prstGeom prst="wedgeRoundRectCallout">
              <a:avLst>
                <a:gd name="adj1" fmla="val -20242"/>
                <a:gd name="adj2" fmla="val 221218"/>
                <a:gd name="adj3" fmla="val 16667"/>
              </a:avLst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Multiple Minima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EFCC92A-0B23-2438-9368-B360BDD794C7}"/>
              </a:ext>
            </a:extLst>
          </p:cNvPr>
          <p:cNvGrpSpPr/>
          <p:nvPr/>
        </p:nvGrpSpPr>
        <p:grpSpPr>
          <a:xfrm>
            <a:off x="8677884" y="3032656"/>
            <a:ext cx="2038883" cy="1534323"/>
            <a:chOff x="8677884" y="3032656"/>
            <a:chExt cx="2038883" cy="1534323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86153D6-6141-ECB1-4F33-F4D66102E7A2}"/>
                </a:ext>
              </a:extLst>
            </p:cNvPr>
            <p:cNvSpPr/>
            <p:nvPr/>
          </p:nvSpPr>
          <p:spPr>
            <a:xfrm>
              <a:off x="8968690" y="4390246"/>
              <a:ext cx="176733" cy="176733"/>
            </a:xfrm>
            <a:prstGeom prst="ellipse">
              <a:avLst/>
            </a:prstGeom>
            <a:solidFill>
              <a:schemeClr val="accent6">
                <a:alpha val="82000"/>
              </a:schemeClr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ounded Rectangular Callout 39">
              <a:extLst>
                <a:ext uri="{FF2B5EF4-FFF2-40B4-BE49-F238E27FC236}">
                  <a16:creationId xmlns:a16="http://schemas.microsoft.com/office/drawing/2014/main" id="{64EC2830-2D2E-9AEA-FACC-67D6A3723A74}"/>
                </a:ext>
              </a:extLst>
            </p:cNvPr>
            <p:cNvSpPr/>
            <p:nvPr/>
          </p:nvSpPr>
          <p:spPr>
            <a:xfrm>
              <a:off x="8677884" y="3032656"/>
              <a:ext cx="2038883" cy="342897"/>
            </a:xfrm>
            <a:prstGeom prst="wedgeRoundRectCallout">
              <a:avLst>
                <a:gd name="adj1" fmla="val -30045"/>
                <a:gd name="adj2" fmla="val 333282"/>
                <a:gd name="adj3" fmla="val 16667"/>
              </a:avLst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Global Minima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72BC8AD-A3D6-AEBD-8654-51D7A75B4AE7}"/>
              </a:ext>
            </a:extLst>
          </p:cNvPr>
          <p:cNvSpPr txBox="1"/>
          <p:nvPr/>
        </p:nvSpPr>
        <p:spPr>
          <a:xfrm>
            <a:off x="9472986" y="6488668"/>
            <a:ext cx="271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Plots in demo notebook.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4931C8D-CB19-B2A0-54DE-2C4E3B84C914}"/>
              </a:ext>
            </a:extLst>
          </p:cNvPr>
          <p:cNvGrpSpPr/>
          <p:nvPr/>
        </p:nvGrpSpPr>
        <p:grpSpPr>
          <a:xfrm>
            <a:off x="9769130" y="2318007"/>
            <a:ext cx="1795704" cy="2081610"/>
            <a:chOff x="9769130" y="2318007"/>
            <a:chExt cx="1795704" cy="2081610"/>
          </a:xfrm>
        </p:grpSpPr>
        <p:sp>
          <p:nvSpPr>
            <p:cNvPr id="39" name="Rounded Rectangular Callout 38">
              <a:extLst>
                <a:ext uri="{FF2B5EF4-FFF2-40B4-BE49-F238E27FC236}">
                  <a16:creationId xmlns:a16="http://schemas.microsoft.com/office/drawing/2014/main" id="{FDAECF42-788E-F9F1-A280-241A0470D807}"/>
                </a:ext>
              </a:extLst>
            </p:cNvPr>
            <p:cNvSpPr/>
            <p:nvPr/>
          </p:nvSpPr>
          <p:spPr>
            <a:xfrm>
              <a:off x="9769130" y="2318007"/>
              <a:ext cx="1795704" cy="342897"/>
            </a:xfrm>
            <a:prstGeom prst="wedgeRoundRectCallout">
              <a:avLst>
                <a:gd name="adj1" fmla="val 17793"/>
                <a:gd name="adj2" fmla="val 500395"/>
                <a:gd name="adj3" fmla="val 16667"/>
              </a:avLst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ysClr val="windowText" lastClr="000000"/>
                  </a:solidFill>
                </a:rPr>
                <a:t>Local Minima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B1BAF76-50EA-7BF6-032D-A44BD74AD819}"/>
                </a:ext>
              </a:extLst>
            </p:cNvPr>
            <p:cNvSpPr/>
            <p:nvPr/>
          </p:nvSpPr>
          <p:spPr>
            <a:xfrm>
              <a:off x="10865842" y="4222884"/>
              <a:ext cx="176733" cy="176733"/>
            </a:xfrm>
            <a:prstGeom prst="ellipse">
              <a:avLst/>
            </a:prstGeom>
            <a:solidFill>
              <a:schemeClr val="accent6">
                <a:alpha val="82000"/>
              </a:schemeClr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166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uild="p"/>
      <p:bldP spid="29" grpId="0" animBg="1"/>
      <p:bldP spid="3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8B599-7F0E-C7B8-A2D0-9E8B75799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A45C4-2466-64B3-EB10-F48ED101B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Convex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20299-2BC8-6B1F-8EDE-ABA0E46FA4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2421" y="1424540"/>
                <a:ext cx="11567160" cy="3591960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r>
                  <a:rPr lang="en-US" b="1" dirty="0"/>
                  <a:t>Definition</a:t>
                </a:r>
                <a:r>
                  <a:rPr lang="en-US" dirty="0"/>
                  <a:t>: A function is </a:t>
                </a:r>
                <a:r>
                  <a:rPr lang="en-US" b="1" dirty="0"/>
                  <a:t>convex</a:t>
                </a:r>
                <a:r>
                  <a:rPr lang="en-US" dirty="0"/>
                  <a:t> on the domain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if for any pair of  points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and 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≤1 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spcBef>
                    <a:spcPts val="1600"/>
                  </a:spcBef>
                  <a:spcAft>
                    <a:spcPts val="1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32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𝑡𝑓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32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32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endParaRPr lang="en-US" b="1" dirty="0"/>
              </a:p>
              <a:p>
                <a:pPr marL="0" indent="0"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220299-2BC8-6B1F-8EDE-ABA0E46FA4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421" y="1424540"/>
                <a:ext cx="11567160" cy="3591960"/>
              </a:xfrm>
              <a:blipFill>
                <a:blip r:embed="rId2"/>
                <a:stretch>
                  <a:fillRect l="-1096" t="-3169" r="-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8BCFC663-20E2-22EB-503E-2CCBD2CF9FFB}"/>
              </a:ext>
            </a:extLst>
          </p:cNvPr>
          <p:cNvGrpSpPr/>
          <p:nvPr/>
        </p:nvGrpSpPr>
        <p:grpSpPr>
          <a:xfrm>
            <a:off x="6492928" y="3357980"/>
            <a:ext cx="5063218" cy="1755725"/>
            <a:chOff x="2544746" y="3076430"/>
            <a:chExt cx="5063218" cy="175572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6312F01-0FA9-6B5D-519C-391DA9C21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9577"/>
            <a:stretch>
              <a:fillRect/>
            </a:stretch>
          </p:blipFill>
          <p:spPr>
            <a:xfrm>
              <a:off x="4117583" y="3076430"/>
              <a:ext cx="3490381" cy="175572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A0BE01-C432-D9F2-668C-ED00D21539A6}"/>
                </a:ext>
              </a:extLst>
            </p:cNvPr>
            <p:cNvSpPr txBox="1"/>
            <p:nvPr/>
          </p:nvSpPr>
          <p:spPr>
            <a:xfrm>
              <a:off x="2544746" y="3584960"/>
              <a:ext cx="1712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entury Schoolbook" panose="02040604050505020304"/>
                  <a:ea typeface="+mn-ea"/>
                  <a:cs typeface="+mn-cs"/>
                </a:rPr>
                <a:t>Non-Convex: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20E27E4-EC48-DADE-F835-18363BE9DBA9}"/>
              </a:ext>
            </a:extLst>
          </p:cNvPr>
          <p:cNvGrpSpPr/>
          <p:nvPr/>
        </p:nvGrpSpPr>
        <p:grpSpPr>
          <a:xfrm>
            <a:off x="1337202" y="3374439"/>
            <a:ext cx="4758798" cy="1755725"/>
            <a:chOff x="1337202" y="3076431"/>
            <a:chExt cx="4758798" cy="17557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FAFD1D2-292B-AA70-7973-3AC5D2259904}"/>
                </a:ext>
              </a:extLst>
            </p:cNvPr>
            <p:cNvGrpSpPr/>
            <p:nvPr/>
          </p:nvGrpSpPr>
          <p:grpSpPr>
            <a:xfrm>
              <a:off x="2488539" y="3076431"/>
              <a:ext cx="3607461" cy="1755725"/>
              <a:chOff x="5768341" y="3776281"/>
              <a:chExt cx="6195725" cy="2927234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68E2874D-0880-9D1F-3C72-D8B9354164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31637"/>
              <a:stretch>
                <a:fillRect/>
              </a:stretch>
            </p:blipFill>
            <p:spPr>
              <a:xfrm>
                <a:off x="5768341" y="3776281"/>
                <a:ext cx="5994645" cy="2927234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9CF66B1-12BD-1B1D-3192-2F69CB60ED4D}"/>
                      </a:ext>
                    </a:extLst>
                  </p:cNvPr>
                  <p:cNvSpPr txBox="1"/>
                  <p:nvPr/>
                </p:nvSpPr>
                <p:spPr>
                  <a:xfrm rot="20924724">
                    <a:off x="5974402" y="3994114"/>
                    <a:ext cx="5122538" cy="10775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2884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a:t>Secant Line</a:t>
                    </a:r>
                  </a:p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2884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𝑡𝑓</m:t>
                          </m:r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2884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2884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2884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2884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2884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2884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2884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1−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2884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2884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28842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2884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2884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28842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28842"/>
                      </a:solidFill>
                      <a:effectLst/>
                      <a:uLnTx/>
                      <a:uFillTx/>
                      <a:latin typeface="Century Schoolbook" panose="020406040505050203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9CF66B1-12BD-1B1D-3192-2F69CB60ED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924724">
                    <a:off x="5974402" y="3994114"/>
                    <a:ext cx="5122538" cy="107759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BA62A3B6-0875-8E53-4928-C9D0948EB8BE}"/>
                      </a:ext>
                    </a:extLst>
                  </p:cNvPr>
                  <p:cNvSpPr txBox="1"/>
                  <p:nvPr/>
                </p:nvSpPr>
                <p:spPr>
                  <a:xfrm>
                    <a:off x="6470660" y="5404483"/>
                    <a:ext cx="5493406" cy="61576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49A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49A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49A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49A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49A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49A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49A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49AD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49A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49A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1−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49A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49A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49A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49AD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entury Schoolbook" panose="020406040505050203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BA62A3B6-0875-8E53-4928-C9D0948EB8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70660" y="5404483"/>
                    <a:ext cx="5493406" cy="61576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C980DB9-7038-EC7B-6579-D4176E15EB1C}"/>
                </a:ext>
              </a:extLst>
            </p:cNvPr>
            <p:cNvSpPr txBox="1"/>
            <p:nvPr/>
          </p:nvSpPr>
          <p:spPr>
            <a:xfrm>
              <a:off x="1337202" y="3530250"/>
              <a:ext cx="1143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Schoolbook" panose="02040604050505020304"/>
                  <a:ea typeface="+mn-ea"/>
                  <a:cs typeface="+mn-cs"/>
                </a:rPr>
                <a:t>Convex: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3CD23E8-3012-D5AB-0305-45387870D2EF}"/>
              </a:ext>
            </a:extLst>
          </p:cNvPr>
          <p:cNvSpPr txBox="1"/>
          <p:nvPr/>
        </p:nvSpPr>
        <p:spPr>
          <a:xfrm>
            <a:off x="312420" y="5390293"/>
            <a:ext cx="1124372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2800" dirty="0"/>
              <a:t>In general, there are </a:t>
            </a:r>
            <a:r>
              <a:rPr lang="en-US" sz="2800" b="1" dirty="0"/>
              <a:t>efficient algorithms</a:t>
            </a:r>
            <a:r>
              <a:rPr lang="en-US" sz="2800" dirty="0"/>
              <a:t> to reliably minimize convex functions. </a:t>
            </a:r>
          </a:p>
        </p:txBody>
      </p:sp>
    </p:spTree>
    <p:extLst>
      <p:ext uri="{BB962C8B-B14F-4D97-AF65-F5344CB8AC3E}">
        <p14:creationId xmlns:p14="http://schemas.microsoft.com/office/powerpoint/2010/main" val="4286849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631BF-1669-AAFD-E974-30A0419D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Convex (Constraint)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823BC8-295E-BFAC-B6DC-8FF0595D85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2421" y="1424540"/>
                <a:ext cx="11567160" cy="200446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/>
                  <a:t>Definition: </a:t>
                </a:r>
                <a:r>
                  <a:rPr lang="en-US"/>
                  <a:t>A set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/>
                  <a:t> is convex if it contains the </a:t>
                </a:r>
                <a:r>
                  <a:rPr lang="en-US" b="1">
                    <a:solidFill>
                      <a:schemeClr val="accent3"/>
                    </a:solidFill>
                  </a:rPr>
                  <a:t>line segment </a:t>
                </a:r>
                <a:r>
                  <a:rPr lang="en-US"/>
                  <a:t>between </a:t>
                </a:r>
                <a:r>
                  <a:rPr lang="en-US" b="1">
                    <a:solidFill>
                      <a:schemeClr val="accent4"/>
                    </a:solidFill>
                  </a:rPr>
                  <a:t>any two points</a:t>
                </a:r>
                <a:r>
                  <a:rPr lang="en-US"/>
                  <a:t> in the set:</a:t>
                </a:r>
                <a:br>
                  <a:rPr lang="en-US"/>
                </a:b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,; 0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≤1 :  </m:t>
                      </m:r>
                      <m:r>
                        <a:rPr lang="en-US" sz="32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2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32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sz="32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3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3200" b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823BC8-295E-BFAC-B6DC-8FF0595D85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2421" y="1424540"/>
                <a:ext cx="11567160" cy="2004460"/>
              </a:xfrm>
              <a:blipFill>
                <a:blip r:embed="rId2"/>
                <a:stretch>
                  <a:fillRect l="-1054" t="-5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>
            <a:extLst>
              <a:ext uri="{FF2B5EF4-FFF2-40B4-BE49-F238E27FC236}">
                <a16:creationId xmlns:a16="http://schemas.microsoft.com/office/drawing/2014/main" id="{FC142D10-5448-EA67-8CA8-DBB16FBB952E}"/>
              </a:ext>
            </a:extLst>
          </p:cNvPr>
          <p:cNvSpPr/>
          <p:nvPr/>
        </p:nvSpPr>
        <p:spPr>
          <a:xfrm>
            <a:off x="2719175" y="3429000"/>
            <a:ext cx="2726329" cy="2004460"/>
          </a:xfrm>
          <a:custGeom>
            <a:avLst/>
            <a:gdLst>
              <a:gd name="connsiteX0" fmla="*/ 56281 w 2035181"/>
              <a:gd name="connsiteY0" fmla="*/ 1233944 h 1442845"/>
              <a:gd name="connsiteX1" fmla="*/ 531769 w 2035181"/>
              <a:gd name="connsiteY1" fmla="*/ 63512 h 1442845"/>
              <a:gd name="connsiteX2" fmla="*/ 1933849 w 2035181"/>
              <a:gd name="connsiteY2" fmla="*/ 282968 h 1442845"/>
              <a:gd name="connsiteX3" fmla="*/ 1714393 w 2035181"/>
              <a:gd name="connsiteY3" fmla="*/ 1355864 h 1442845"/>
              <a:gd name="connsiteX4" fmla="*/ 56281 w 2035181"/>
              <a:gd name="connsiteY4" fmla="*/ 1233944 h 1442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5181" h="1442845">
                <a:moveTo>
                  <a:pt x="56281" y="1233944"/>
                </a:moveTo>
                <a:cubicBezTo>
                  <a:pt x="-140823" y="1018552"/>
                  <a:pt x="218841" y="222008"/>
                  <a:pt x="531769" y="63512"/>
                </a:cubicBezTo>
                <a:cubicBezTo>
                  <a:pt x="844697" y="-94984"/>
                  <a:pt x="1736745" y="67576"/>
                  <a:pt x="1933849" y="282968"/>
                </a:cubicBezTo>
                <a:cubicBezTo>
                  <a:pt x="2130953" y="498360"/>
                  <a:pt x="2031385" y="1199400"/>
                  <a:pt x="1714393" y="1355864"/>
                </a:cubicBezTo>
                <a:cubicBezTo>
                  <a:pt x="1397401" y="1512328"/>
                  <a:pt x="253385" y="1449336"/>
                  <a:pt x="56281" y="1233944"/>
                </a:cubicBezTo>
                <a:close/>
              </a:path>
            </a:pathLst>
          </a:cu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DCB9DDE-BDEC-EEED-7039-B46DC9C6D3E2}"/>
              </a:ext>
            </a:extLst>
          </p:cNvPr>
          <p:cNvSpPr/>
          <p:nvPr/>
        </p:nvSpPr>
        <p:spPr>
          <a:xfrm>
            <a:off x="3235127" y="4736096"/>
            <a:ext cx="178708" cy="17870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BDE82B7-89D4-7068-647F-26EB6D923641}"/>
              </a:ext>
            </a:extLst>
          </p:cNvPr>
          <p:cNvSpPr/>
          <p:nvPr/>
        </p:nvSpPr>
        <p:spPr>
          <a:xfrm>
            <a:off x="4179706" y="3730419"/>
            <a:ext cx="178708" cy="17870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36A71DB-3000-03F4-C418-518617A682A9}"/>
              </a:ext>
            </a:extLst>
          </p:cNvPr>
          <p:cNvCxnSpPr>
            <a:cxnSpLocks/>
            <a:stCxn id="5" idx="7"/>
            <a:endCxn id="6" idx="3"/>
          </p:cNvCxnSpPr>
          <p:nvPr/>
        </p:nvCxnSpPr>
        <p:spPr>
          <a:xfrm flipV="1">
            <a:off x="3387664" y="3882956"/>
            <a:ext cx="818213" cy="879311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82BF1E8-0B3F-10E8-9231-4C8BB0CC5777}"/>
              </a:ext>
            </a:extLst>
          </p:cNvPr>
          <p:cNvSpPr txBox="1"/>
          <p:nvPr/>
        </p:nvSpPr>
        <p:spPr>
          <a:xfrm>
            <a:off x="1076011" y="4072497"/>
            <a:ext cx="1680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Convex Set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4E6137C-7AC8-8EC6-553D-CDB6849077FB}"/>
              </a:ext>
            </a:extLst>
          </p:cNvPr>
          <p:cNvGrpSpPr/>
          <p:nvPr/>
        </p:nvGrpSpPr>
        <p:grpSpPr>
          <a:xfrm>
            <a:off x="8146823" y="3429000"/>
            <a:ext cx="3240768" cy="2004460"/>
            <a:chOff x="6623375" y="4436287"/>
            <a:chExt cx="3240768" cy="200446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3B15FA0-1362-E8D4-F7ED-CE6871A1BA18}"/>
                </a:ext>
              </a:extLst>
            </p:cNvPr>
            <p:cNvSpPr/>
            <p:nvPr/>
          </p:nvSpPr>
          <p:spPr>
            <a:xfrm>
              <a:off x="6623375" y="4436287"/>
              <a:ext cx="3240768" cy="2004460"/>
            </a:xfrm>
            <a:custGeom>
              <a:avLst/>
              <a:gdLst>
                <a:gd name="connsiteX0" fmla="*/ 1051422 w 3240768"/>
                <a:gd name="connsiteY0" fmla="*/ 22643 h 2277334"/>
                <a:gd name="connsiteX1" fmla="*/ 3457 w 3240768"/>
                <a:gd name="connsiteY1" fmla="*/ 474706 h 2277334"/>
                <a:gd name="connsiteX2" fmla="*/ 804842 w 3240768"/>
                <a:gd name="connsiteY2" fmla="*/ 2149393 h 2277334"/>
                <a:gd name="connsiteX3" fmla="*/ 3085705 w 3240768"/>
                <a:gd name="connsiteY3" fmla="*/ 1995281 h 2277334"/>
                <a:gd name="connsiteX4" fmla="*/ 2890496 w 3240768"/>
                <a:gd name="connsiteY4" fmla="*/ 669915 h 2277334"/>
                <a:gd name="connsiteX5" fmla="*/ 1708968 w 3240768"/>
                <a:gd name="connsiteY5" fmla="*/ 1019236 h 2277334"/>
                <a:gd name="connsiteX6" fmla="*/ 1051422 w 3240768"/>
                <a:gd name="connsiteY6" fmla="*/ 22643 h 227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40768" h="2277334">
                  <a:moveTo>
                    <a:pt x="1051422" y="22643"/>
                  </a:moveTo>
                  <a:cubicBezTo>
                    <a:pt x="767170" y="-68112"/>
                    <a:pt x="44554" y="120248"/>
                    <a:pt x="3457" y="474706"/>
                  </a:cubicBezTo>
                  <a:cubicBezTo>
                    <a:pt x="-37640" y="829164"/>
                    <a:pt x="291134" y="1895964"/>
                    <a:pt x="804842" y="2149393"/>
                  </a:cubicBezTo>
                  <a:cubicBezTo>
                    <a:pt x="1318550" y="2402822"/>
                    <a:pt x="2738096" y="2241861"/>
                    <a:pt x="3085705" y="1995281"/>
                  </a:cubicBezTo>
                  <a:cubicBezTo>
                    <a:pt x="3433314" y="1748701"/>
                    <a:pt x="3119952" y="832589"/>
                    <a:pt x="2890496" y="669915"/>
                  </a:cubicBezTo>
                  <a:cubicBezTo>
                    <a:pt x="2661040" y="507241"/>
                    <a:pt x="2013768" y="1123690"/>
                    <a:pt x="1708968" y="1019236"/>
                  </a:cubicBezTo>
                  <a:cubicBezTo>
                    <a:pt x="1404168" y="914782"/>
                    <a:pt x="1335674" y="113398"/>
                    <a:pt x="1051422" y="22643"/>
                  </a:cubicBezTo>
                  <a:close/>
                </a:path>
              </a:pathLst>
            </a:cu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5AB336F-BD1E-F87B-2A9C-B59A1A12178F}"/>
                </a:ext>
              </a:extLst>
            </p:cNvPr>
            <p:cNvSpPr/>
            <p:nvPr/>
          </p:nvSpPr>
          <p:spPr>
            <a:xfrm>
              <a:off x="7414875" y="4709836"/>
              <a:ext cx="178708" cy="178708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8B0062-5960-8EA7-B151-CEBD648C25A8}"/>
                </a:ext>
              </a:extLst>
            </p:cNvPr>
            <p:cNvSpPr/>
            <p:nvPr/>
          </p:nvSpPr>
          <p:spPr>
            <a:xfrm>
              <a:off x="9232758" y="5165643"/>
              <a:ext cx="178708" cy="178708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865CA3-4A85-3DF8-1DF4-C2903A02B30A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>
              <a:off x="7593583" y="4799190"/>
              <a:ext cx="1639175" cy="455807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F3DCA64-2C5C-3DBB-6D68-0CDA8321DBD4}"/>
                </a:ext>
              </a:extLst>
            </p:cNvPr>
            <p:cNvCxnSpPr>
              <a:cxnSpLocks/>
            </p:cNvCxnSpPr>
            <p:nvPr/>
          </p:nvCxnSpPr>
          <p:spPr>
            <a:xfrm>
              <a:off x="8030188" y="4915417"/>
              <a:ext cx="910372" cy="250226"/>
            </a:xfrm>
            <a:prstGeom prst="line">
              <a:avLst/>
            </a:prstGeom>
            <a:ln w="79375" cap="flat" cmpd="sng" algn="ctr">
              <a:solidFill>
                <a:srgbClr val="FF0000">
                  <a:alpha val="71000"/>
                </a:srgbClr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6ED18CF-C7EF-95DA-86B8-93E4E0BBB08D}"/>
              </a:ext>
            </a:extLst>
          </p:cNvPr>
          <p:cNvSpPr txBox="1"/>
          <p:nvPr/>
        </p:nvSpPr>
        <p:spPr>
          <a:xfrm>
            <a:off x="5993199" y="4072497"/>
            <a:ext cx="2255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Non-convex 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190A80-4BDD-8F4B-D3C9-D427189218BE}"/>
              </a:ext>
            </a:extLst>
          </p:cNvPr>
          <p:cNvSpPr txBox="1"/>
          <p:nvPr/>
        </p:nvSpPr>
        <p:spPr>
          <a:xfrm>
            <a:off x="312420" y="5467124"/>
            <a:ext cx="1124372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2800" dirty="0"/>
              <a:t>In general, there are </a:t>
            </a:r>
            <a:r>
              <a:rPr lang="en-US" sz="2800" b="1" dirty="0"/>
              <a:t>efficient algorithms</a:t>
            </a:r>
            <a:r>
              <a:rPr lang="en-US" sz="2800" dirty="0"/>
              <a:t> to reliably minimize </a:t>
            </a:r>
            <a:r>
              <a:rPr lang="en-US" sz="2800" b="1" dirty="0"/>
              <a:t>convex functions </a:t>
            </a:r>
            <a:r>
              <a:rPr lang="en-US" sz="2800" dirty="0"/>
              <a:t>over </a:t>
            </a:r>
            <a:r>
              <a:rPr lang="en-US" sz="2800" b="1" dirty="0"/>
              <a:t>convex sets</a:t>
            </a:r>
            <a:r>
              <a:rPr lang="en-US" sz="28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697558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VENT_SECTION_UUID" val="9b0248aa-b4c3-4c48-91f8-6963b96c57a2"/>
  <p:tag name="SLIDO_PRESENTATION_ID" val="ebe685a6-6274-4ac0-8a53-f8597f611cdb"/>
  <p:tag name="SLIDO_EVENT_UUID" val="da5e08a2-6788-47b1-9de5-361c9fe18714"/>
  <p:tag name="SLIDO_APP_VERSION" val="1.5.0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1e3d144f-5018-4f43-b38f-f351f1dbf713"/>
  <p:tag name="SLIDO_TIMELINE" val="W3sic2hvd0NvcnJlY3RBbnN3ZXJzIjpmYWxzZSwicG9sbFF1ZXN0aW9uVXVpZCI6IjNiZjBhZDllLWVmN2QtNDdlNS1iOWNmLTIzOTgyYzg0MDc0MCIsInNob3dSZXN1bHRzIjpmYWxzZX0seyJzaG93Q29ycmVjdEFuc3dlcnMiOnRydWUsInBvbGxRdWVzdGlvblV1aWQiOiIzYmYwYWQ5ZS1lZjdkLTQ3ZTUtYjljZi0yMzk4MmM4NDA3NDAiLCJzaG93UmVzdWx0cyI6dHJ1ZX1d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e94eb024-3e43-4731-9fb1-52cfa592f7fd"/>
  <p:tag name="SLIDO_TIMELINE" val="W3sic2hvd1Jlc3VsdHMiOmZhbHNlLCJwb2xsUXVlc3Rpb25VdWlkIjoiNzYyMGQ5YmYtMmIzZS00MjU5LWJkMzktNDZlYmZiYTZlMjI4In0seyJwb2xsUXVlc3Rpb25VdWlkIjoiNzYyMGQ5YmYtMmIzZS00MjU5LWJkMzktNDZlYmZiYTZlMjI4Iiwic2hvd1Jlc3VsdHMiOnRydWV9XQ==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WordCloud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8aa0eff4-d709-4a7d-bde2-770880efc696"/>
  <p:tag name="SLIDO_TIMELINE" val="W3sic2hvd1Jlc3VsdHMiOmZhbHNlLCJzaG93Q29ycmVjdEFuc3dlcnMiOmZhbHNlLCJwb2xsUXVlc3Rpb25VdWlkIjoiZjljZjYyNmEtMDI2MC00M2JmLTg2YTktYzg2YzA3YzlmZTJiIn0seyJzaG93UmVzdWx0cyI6dHJ1ZSwic2hvd0NvcnJlY3RBbnN3ZXJzIjp0cnVlLCJwb2xsUXVlc3Rpb25VdWlkIjoiZjljZjYyNmEtMDI2MC00M2JmLTg2YTktYzg2YzA3YzlmZTJiIn1d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heme/theme1.xml><?xml version="1.0" encoding="utf-8"?>
<a:theme xmlns:a="http://schemas.openxmlformats.org/drawingml/2006/main" name="cs189-template-v2">
  <a:themeElements>
    <a:clrScheme name="Berkeley Colors">
      <a:dk1>
        <a:srgbClr val="000000"/>
      </a:dk1>
      <a:lt1>
        <a:srgbClr val="FFFFFF"/>
      </a:lt1>
      <a:dk2>
        <a:srgbClr val="000132"/>
      </a:dk2>
      <a:lt2>
        <a:srgbClr val="DDDDDD"/>
      </a:lt2>
      <a:accent1>
        <a:srgbClr val="002675"/>
      </a:accent1>
      <a:accent2>
        <a:srgbClr val="FDB515"/>
      </a:accent2>
      <a:accent3>
        <a:srgbClr val="028842"/>
      </a:accent3>
      <a:accent4>
        <a:srgbClr val="0049AD"/>
      </a:accent4>
      <a:accent5>
        <a:srgbClr val="8136C6"/>
      </a:accent5>
      <a:accent6>
        <a:srgbClr val="DF5327"/>
      </a:accent6>
      <a:hlink>
        <a:srgbClr val="8136C6"/>
      </a:hlink>
      <a:folHlink>
        <a:srgbClr val="770647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ecture 01 -- Introduction" id="{B8D534CF-367E-E945-BC42-1B57196C0E8C}" vid="{B2D3BA2F-8752-FD49-87F4-067F936A73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39CD58A90B4941A7D8FAE0C8A64E11" ma:contentTypeVersion="3" ma:contentTypeDescription="Create a new document." ma:contentTypeScope="" ma:versionID="06806a3f75a23b4b252b3271e2e167cd">
  <xsd:schema xmlns:xsd="http://www.w3.org/2001/XMLSchema" xmlns:xs="http://www.w3.org/2001/XMLSchema" xmlns:p="http://schemas.microsoft.com/office/2006/metadata/properties" xmlns:ns2="ccd22bf3-71b8-4332-a310-ec8ee691d727" targetNamespace="http://schemas.microsoft.com/office/2006/metadata/properties" ma:root="true" ma:fieldsID="c6a20c729128feca6f8ae86e9cea55fe" ns2:_="">
    <xsd:import namespace="ccd22bf3-71b8-4332-a310-ec8ee691d72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d22bf3-71b8-4332-a310-ec8ee691d7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C84EDA4-11A9-491D-A3C5-75401FC2E6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A23CB27-6F78-4145-87A5-695702FCD4D1}">
  <ds:schemaRefs>
    <ds:schemaRef ds:uri="ccd22bf3-71b8-4332-a310-ec8ee691d72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C8EE976-3127-4B4D-93AE-F27AF97E0658}">
  <ds:schemaRefs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ccd22bf3-71b8-4332-a310-ec8ee691d727"/>
    <ds:schemaRef ds:uri="http://www.w3.org/XML/1998/namespace"/>
    <ds:schemaRef ds:uri="http://purl.org/dc/elements/1.1/"/>
  </ds:schemaRefs>
</ds:datastoreItem>
</file>

<file path=docMetadata/LabelInfo.xml><?xml version="1.0" encoding="utf-8"?>
<clbl:labelList xmlns:clbl="http://schemas.microsoft.com/office/2020/mipLabelMetadata">
  <clbl:label id="{52fc3c48-4c87-4725-8c28-ae9156c24200}" enabled="0" method="" siteId="{52fc3c48-4c87-4725-8c28-ae9156c2420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cs189-template-v2</Template>
  <TotalTime>60</TotalTime>
  <Words>3164</Words>
  <Application>Microsoft Macintosh PowerPoint</Application>
  <PresentationFormat>Widescreen</PresentationFormat>
  <Paragraphs>571</Paragraphs>
  <Slides>67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Aptos</vt:lpstr>
      <vt:lpstr>Arial</vt:lpstr>
      <vt:lpstr>Cambria Math</vt:lpstr>
      <vt:lpstr>Century Gothic</vt:lpstr>
      <vt:lpstr>Century Schoolbook</vt:lpstr>
      <vt:lpstr>Helvetica Neue Regular</vt:lpstr>
      <vt:lpstr>Wingdings</vt:lpstr>
      <vt:lpstr>cs189-template-v2</vt:lpstr>
      <vt:lpstr>Optimization and Gradient Descent </vt:lpstr>
      <vt:lpstr>Key Factors in  Generative AI Revolution</vt:lpstr>
      <vt:lpstr>The General Optimization  Problem</vt:lpstr>
      <vt:lpstr>The General Optimization Problem</vt:lpstr>
      <vt:lpstr>Optimization Constraints</vt:lpstr>
      <vt:lpstr>The Objective Function</vt:lpstr>
      <vt:lpstr>Examples Optimization Problems</vt:lpstr>
      <vt:lpstr>Convex Functions</vt:lpstr>
      <vt:lpstr>Convex (Constraint) Sets</vt:lpstr>
      <vt:lpstr>Optimization Problems</vt:lpstr>
      <vt:lpstr>Minimizing the Error &amp; Optimizing in Weight-Space</vt:lpstr>
      <vt:lpstr>Points on the Error Surface</vt:lpstr>
      <vt:lpstr>Demo</vt:lpstr>
      <vt:lpstr>Slido Matching</vt:lpstr>
      <vt:lpstr>PowerPoint Presentation</vt:lpstr>
      <vt:lpstr>Calculus and Optimization</vt:lpstr>
      <vt:lpstr>The Gradient</vt:lpstr>
      <vt:lpstr>Gradient Exercise</vt:lpstr>
      <vt:lpstr>Demo</vt:lpstr>
      <vt:lpstr>PowerPoint Presentation</vt:lpstr>
      <vt:lpstr>Common Confusion</vt:lpstr>
      <vt:lpstr>Stationary Points and Zero Gradient</vt:lpstr>
      <vt:lpstr>Analytical Optimization using Gradients</vt:lpstr>
      <vt:lpstr>Gradient Descent</vt:lpstr>
      <vt:lpstr>Iterative Optimization Algorithms</vt:lpstr>
      <vt:lpstr>Intuition</vt:lpstr>
      <vt:lpstr>Intuition</vt:lpstr>
      <vt:lpstr>Intuition</vt:lpstr>
      <vt:lpstr>Intuition</vt:lpstr>
      <vt:lpstr>Intuition</vt:lpstr>
      <vt:lpstr>Intuition</vt:lpstr>
      <vt:lpstr>Intuition</vt:lpstr>
      <vt:lpstr>Intuition</vt:lpstr>
      <vt:lpstr>Intuition</vt:lpstr>
      <vt:lpstr>Intuition</vt:lpstr>
      <vt:lpstr>Intuition</vt:lpstr>
      <vt:lpstr>Gradient Descent Intuition</vt:lpstr>
      <vt:lpstr>Gradient Descent Intuition</vt:lpstr>
      <vt:lpstr>Gradient Descent Intuition</vt:lpstr>
      <vt:lpstr>The (Batch) Gradient Descent Alg.</vt:lpstr>
      <vt:lpstr>Demo</vt:lpstr>
      <vt:lpstr>Loss (Error) Curves</vt:lpstr>
      <vt:lpstr>Convergence Assuming Quadratic Approximation</vt:lpstr>
      <vt:lpstr>PowerPoint Presentation</vt:lpstr>
      <vt:lpstr>Quadratic Approximations</vt:lpstr>
      <vt:lpstr>Taylor Expansion of the Error Surface</vt:lpstr>
      <vt:lpstr>Hessians (the 2nd derivative)</vt:lpstr>
      <vt:lpstr>Hessian Exercise</vt:lpstr>
      <vt:lpstr>Taylor Expansion of the Error Surface</vt:lpstr>
      <vt:lpstr>Eigen Decomposition of the Hessian</vt:lpstr>
      <vt:lpstr>Eigen Decomposition of the Hessian</vt:lpstr>
      <vt:lpstr>Taylor Expansion at the Stationary Pts.</vt:lpstr>
      <vt:lpstr>Stationary Points and the Hessian</vt:lpstr>
      <vt:lpstr>Eigenvector of the Hessian</vt:lpstr>
      <vt:lpstr>Demo</vt:lpstr>
      <vt:lpstr>Recap: Quadratic Approx. Error</vt:lpstr>
      <vt:lpstr>Grad. Descent on the Quadratic Approx.</vt:lpstr>
      <vt:lpstr>Grad. Descent on the Quadratic Approx.</vt:lpstr>
      <vt:lpstr>Learning Rate Impact on Convergence</vt:lpstr>
      <vt:lpstr>Condition Number and Loss Surface</vt:lpstr>
      <vt:lpstr>Issues with Gradient Descent (GD)</vt:lpstr>
      <vt:lpstr>Demo</vt:lpstr>
      <vt:lpstr>Momentum</vt:lpstr>
      <vt:lpstr>How Momentum Helps: Flat Directions</vt:lpstr>
      <vt:lpstr>How Momentum Helps: Oscillations</vt:lpstr>
      <vt:lpstr>Demo</vt:lpstr>
      <vt:lpstr>Optimization and Gradient Descent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Joseph Gonzalez</dc:creator>
  <cp:lastModifiedBy>Joseph Gonzalez</cp:lastModifiedBy>
  <cp:revision>2</cp:revision>
  <dcterms:created xsi:type="dcterms:W3CDTF">2025-06-04T20:44:38Z</dcterms:created>
  <dcterms:modified xsi:type="dcterms:W3CDTF">2025-10-07T16:43:28Z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0x0101000539CD58A90B4941A7D8FAE0C8A64E11</vt:lpwstr>
  </property>
</Properties>
</file>